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813" r:id="rId3"/>
  </p:sldMasterIdLst>
  <p:notesMasterIdLst>
    <p:notesMasterId r:id="rId77"/>
  </p:notesMasterIdLst>
  <p:sldIdLst>
    <p:sldId id="256" r:id="rId4"/>
    <p:sldId id="1025" r:id="rId5"/>
    <p:sldId id="1026" r:id="rId6"/>
    <p:sldId id="1051" r:id="rId7"/>
    <p:sldId id="818" r:id="rId8"/>
    <p:sldId id="819" r:id="rId9"/>
    <p:sldId id="820" r:id="rId10"/>
    <p:sldId id="1090" r:id="rId11"/>
    <p:sldId id="1030" r:id="rId12"/>
    <p:sldId id="882" r:id="rId13"/>
    <p:sldId id="1027" r:id="rId14"/>
    <p:sldId id="1036" r:id="rId15"/>
    <p:sldId id="1028" r:id="rId16"/>
    <p:sldId id="1029" r:id="rId17"/>
    <p:sldId id="1083" r:id="rId18"/>
    <p:sldId id="1037" r:id="rId19"/>
    <p:sldId id="1032" r:id="rId20"/>
    <p:sldId id="1038" r:id="rId21"/>
    <p:sldId id="883" r:id="rId22"/>
    <p:sldId id="888" r:id="rId23"/>
    <p:sldId id="884" r:id="rId24"/>
    <p:sldId id="1033" r:id="rId25"/>
    <p:sldId id="1034" r:id="rId26"/>
    <p:sldId id="1091" r:id="rId27"/>
    <p:sldId id="1043" r:id="rId28"/>
    <p:sldId id="1050" r:id="rId29"/>
    <p:sldId id="1044" r:id="rId30"/>
    <p:sldId id="1045" r:id="rId31"/>
    <p:sldId id="1052" r:id="rId32"/>
    <p:sldId id="1053" r:id="rId33"/>
    <p:sldId id="1054" r:id="rId34"/>
    <p:sldId id="1055" r:id="rId35"/>
    <p:sldId id="1056" r:id="rId36"/>
    <p:sldId id="1057" r:id="rId37"/>
    <p:sldId id="1092" r:id="rId38"/>
    <p:sldId id="1059" r:id="rId39"/>
    <p:sldId id="1060" r:id="rId40"/>
    <p:sldId id="1061" r:id="rId41"/>
    <p:sldId id="1062" r:id="rId42"/>
    <p:sldId id="1063" r:id="rId43"/>
    <p:sldId id="1093" r:id="rId44"/>
    <p:sldId id="1084" r:id="rId45"/>
    <p:sldId id="1064" r:id="rId46"/>
    <p:sldId id="1085" r:id="rId47"/>
    <p:sldId id="1086" r:id="rId48"/>
    <p:sldId id="1065" r:id="rId49"/>
    <p:sldId id="1070" r:id="rId50"/>
    <p:sldId id="1067" r:id="rId51"/>
    <p:sldId id="1094" r:id="rId52"/>
    <p:sldId id="1071" r:id="rId53"/>
    <p:sldId id="1073" r:id="rId54"/>
    <p:sldId id="1087" r:id="rId55"/>
    <p:sldId id="1075" r:id="rId56"/>
    <p:sldId id="1088" r:id="rId57"/>
    <p:sldId id="1074" r:id="rId58"/>
    <p:sldId id="1095" r:id="rId59"/>
    <p:sldId id="1040" r:id="rId60"/>
    <p:sldId id="1079" r:id="rId61"/>
    <p:sldId id="1078" r:id="rId62"/>
    <p:sldId id="1080" r:id="rId63"/>
    <p:sldId id="1068" r:id="rId64"/>
    <p:sldId id="1081" r:id="rId65"/>
    <p:sldId id="945" r:id="rId66"/>
    <p:sldId id="946" r:id="rId67"/>
    <p:sldId id="948" r:id="rId68"/>
    <p:sldId id="1089" r:id="rId69"/>
    <p:sldId id="1096" r:id="rId70"/>
    <p:sldId id="1097" r:id="rId71"/>
    <p:sldId id="1098" r:id="rId72"/>
    <p:sldId id="1099" r:id="rId73"/>
    <p:sldId id="803" r:id="rId74"/>
    <p:sldId id="1012" r:id="rId75"/>
    <p:sldId id="663" r:id="rId7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73500" autoAdjust="0"/>
  </p:normalViewPr>
  <p:slideViewPr>
    <p:cSldViewPr>
      <p:cViewPr varScale="1">
        <p:scale>
          <a:sx n="49" d="100"/>
          <a:sy n="49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6FE67E2B-5A3A-4A0B-849F-0BFBE36FDB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4643521.htm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baike.baidu.com/view/3294455.htm" TargetMode="External"/><Relationship Id="rId4" Type="http://schemas.openxmlformats.org/officeDocument/2006/relationships/hyperlink" Target="http://baike.baidu.com/view/184084.htm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7E2B-5A3A-4A0B-849F-0BFBE36FDB34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美国肺癌病人每个月的花费是</a:t>
            </a:r>
            <a:r>
              <a:rPr lang="en-US" altLang="zh-CN" dirty="0" smtClean="0"/>
              <a:t>USD6,520,</a:t>
            </a:r>
            <a:r>
              <a:rPr lang="zh-CN" altLang="en-US" dirty="0" smtClean="0"/>
              <a:t>从诊断到死亡或最多治疗</a:t>
            </a:r>
            <a:r>
              <a:rPr lang="en-US" altLang="zh-CN" dirty="0" smtClean="0"/>
              <a:t>2</a:t>
            </a:r>
            <a:r>
              <a:rPr lang="zh-CN" altLang="en-US" dirty="0" smtClean="0"/>
              <a:t>年的病人平均花费为</a:t>
            </a:r>
            <a:r>
              <a:rPr lang="en-US" altLang="zh-CN" dirty="0" smtClean="0"/>
              <a:t>USD45,897</a:t>
            </a:r>
            <a:r>
              <a:rPr lang="zh-CN" altLang="en-US" dirty="0" smtClean="0"/>
              <a:t>。（</a:t>
            </a:r>
            <a:r>
              <a:rPr lang="en-US" altLang="zh-CN" dirty="0" smtClean="0"/>
              <a:t>2005</a:t>
            </a:r>
            <a:r>
              <a:rPr lang="zh-CN" altLang="en-US" dirty="0" smtClean="0"/>
              <a:t>年）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E565-8387-40B9-8A2B-5BB08900F712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这就是结构式检索页面，您可以输入您的检索策略</a:t>
            </a:r>
            <a:endParaRPr lang="en-US" altLang="zh-CN" smtClean="0"/>
          </a:p>
          <a:p>
            <a:r>
              <a:rPr lang="en-US" altLang="zh-CN" b="1" smtClean="0"/>
              <a:t>(CLICK) </a:t>
            </a:r>
            <a:r>
              <a:rPr lang="zh-CN" altLang="en-US" smtClean="0"/>
              <a:t>点击 </a:t>
            </a:r>
            <a:r>
              <a:rPr lang="en-US" altLang="zh-CN" smtClean="0"/>
              <a:t>Guide to Structure Search</a:t>
            </a:r>
            <a:r>
              <a:rPr lang="zh-CN" altLang="en-US" smtClean="0"/>
              <a:t>，打开新窗口，您可以阅读</a:t>
            </a:r>
            <a:r>
              <a:rPr lang="en-US" altLang="zh-CN" smtClean="0"/>
              <a:t>Integrity</a:t>
            </a:r>
            <a:r>
              <a:rPr lang="zh-CN" altLang="en-US" smtClean="0"/>
              <a:t>结构式编辑器的帮助文档</a:t>
            </a:r>
            <a:r>
              <a:rPr lang="en-US" altLang="zh-CN" smtClean="0"/>
              <a:t> </a:t>
            </a:r>
          </a:p>
          <a:p>
            <a:r>
              <a:rPr lang="en-US" altLang="zh-CN" b="1" smtClean="0"/>
              <a:t>(CLICK)  </a:t>
            </a:r>
            <a:r>
              <a:rPr lang="zh-CN" altLang="en-US" smtClean="0"/>
              <a:t>这是目前正在使用的的结构式编辑器，如果您点击</a:t>
            </a:r>
            <a:r>
              <a:rPr lang="en-US" altLang="zh-CN" smtClean="0"/>
              <a:t>“Click here to change to another structure editor”</a:t>
            </a:r>
            <a:r>
              <a:rPr lang="zh-CN" altLang="en-US" smtClean="0"/>
              <a:t>，您可以浏览</a:t>
            </a:r>
            <a:r>
              <a:rPr lang="en-US" altLang="zh-CN" smtClean="0"/>
              <a:t>Intehrity</a:t>
            </a:r>
            <a:r>
              <a:rPr lang="zh-CN" altLang="en-US" smtClean="0"/>
              <a:t>兼容的结构式编辑器</a:t>
            </a:r>
            <a:endParaRPr lang="en-US" altLang="zh-CN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460D2-CA1F-4FB0-A3DA-F7A26AFFD632}" type="slidenum">
              <a:rPr lang="zh-CN" altLang="en-US" smtClean="0"/>
              <a:pPr/>
              <a:t>63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43D86-5D98-409B-A7B5-5E3B4DBC1C54}" type="slidenum">
              <a:rPr lang="zh-CN" altLang="en-US" smtClean="0"/>
              <a:pPr/>
              <a:t>64</a:t>
            </a:fld>
            <a:endParaRPr lang="en-US" altLang="zh-CN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altLang="zh-CN" smtClean="0"/>
              <a:t>Integrity </a:t>
            </a:r>
            <a:r>
              <a:rPr lang="zh-CN" altLang="en-GB" smtClean="0"/>
              <a:t>兼容</a:t>
            </a:r>
            <a:r>
              <a:rPr lang="en-GB" altLang="zh-CN" smtClean="0"/>
              <a:t>4</a:t>
            </a:r>
            <a:r>
              <a:rPr lang="zh-CN" altLang="en-GB" smtClean="0"/>
              <a:t>种结构式编辑器：</a:t>
            </a:r>
            <a:r>
              <a:rPr lang="en-GB" smtClean="0"/>
              <a:t> </a:t>
            </a:r>
            <a:r>
              <a:rPr lang="en-GB" altLang="zh-CN" smtClean="0"/>
              <a:t>Symyx Draw, Symyx MDL ISIS Draw, ChemAxon Marvin Applet and CambridgeSoft CS ChemDraw </a:t>
            </a:r>
            <a:r>
              <a:rPr lang="zh-CN" altLang="en-GB" smtClean="0"/>
              <a:t>进行结构式检索</a:t>
            </a:r>
            <a:r>
              <a:rPr lang="en-GB" altLang="zh-CN" smtClean="0"/>
              <a:t>.  </a:t>
            </a:r>
            <a:r>
              <a:rPr lang="zh-CN" altLang="en-GB" smtClean="0"/>
              <a:t>点击相应的链接选择最适合您的结构式编辑器</a:t>
            </a:r>
            <a:r>
              <a:rPr lang="en-GB" altLang="zh-CN" smtClean="0"/>
              <a:t>.</a:t>
            </a:r>
            <a:r>
              <a:rPr lang="zh-CN" altLang="en-GB" smtClean="0"/>
              <a:t>另外，您可以在这里找到下载</a:t>
            </a:r>
            <a:r>
              <a:rPr lang="en-GB" altLang="zh-CN" smtClean="0"/>
              <a:t>Chemdraw</a:t>
            </a:r>
            <a:r>
              <a:rPr lang="zh-CN" altLang="en-GB" smtClean="0"/>
              <a:t>插件和订购</a:t>
            </a:r>
            <a:r>
              <a:rPr lang="en-GB" altLang="zh-CN" smtClean="0"/>
              <a:t>SYMX </a:t>
            </a:r>
            <a:r>
              <a:rPr lang="zh-CN" altLang="en-GB" smtClean="0"/>
              <a:t>编辑器的链接</a:t>
            </a:r>
            <a:r>
              <a:rPr lang="en-GB" altLang="zh-CN" smtClean="0"/>
              <a:t>.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829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BC22F-40CF-454D-8152-7CC1EE11516B}" type="slidenum">
              <a:rPr lang="zh-CN" altLang="en-US" smtClean="0">
                <a:latin typeface="Arial" pitchFamily="34" charset="0"/>
              </a:rPr>
              <a:pPr/>
              <a:t>73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44683-E882-47F9-BAC9-83CFBA34E711}" type="slidenum">
              <a:rPr lang="en-US" altLang="zh-CN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7E2B-5A3A-4A0B-849F-0BFBE36FDB34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F18E7-C3FF-426C-B4ED-3F40FB83337C}" type="slidenum">
              <a:rPr lang="zh-CN" altLang="en-US" smtClean="0"/>
              <a:pPr/>
              <a:t>10</a:t>
            </a:fld>
            <a:endParaRPr lang="en-US" altLang="zh-CN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pitchFamily="2" charset="-122"/>
              </a:rPr>
              <a:t>快速了解行业内发生的信息：新闻（新药被批准上市或</a:t>
            </a:r>
            <a:r>
              <a:rPr lang="en-US" altLang="zh-CN" smtClean="0">
                <a:ea typeface="宋体" pitchFamily="2" charset="-122"/>
              </a:rPr>
              <a:t>III</a:t>
            </a:r>
            <a:r>
              <a:rPr lang="zh-CN" altLang="en-US" smtClean="0">
                <a:ea typeface="宋体" pitchFamily="2" charset="-122"/>
              </a:rPr>
              <a:t>期）、新发布的专利、会议。</a:t>
            </a:r>
          </a:p>
          <a:p>
            <a:r>
              <a:rPr lang="zh-CN" altLang="en-US" smtClean="0">
                <a:ea typeface="宋体" pitchFamily="2" charset="-122"/>
              </a:rPr>
              <a:t>药物领域，会议非常重要，有很多信息各药厂会议披露，期刊里没有，查不到。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F18E7-C3FF-426C-B4ED-3F40FB83337C}" type="slidenum">
              <a:rPr lang="zh-CN" altLang="en-US" smtClean="0"/>
              <a:pPr/>
              <a:t>12</a:t>
            </a:fld>
            <a:endParaRPr lang="en-US" altLang="zh-CN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pitchFamily="2" charset="-122"/>
              </a:rPr>
              <a:t>快速了解行业内发生的信息：新闻（新药被批准上市或</a:t>
            </a:r>
            <a:r>
              <a:rPr lang="en-US" altLang="zh-CN" smtClean="0">
                <a:ea typeface="宋体" pitchFamily="2" charset="-122"/>
              </a:rPr>
              <a:t>III</a:t>
            </a:r>
            <a:r>
              <a:rPr lang="zh-CN" altLang="en-US" smtClean="0">
                <a:ea typeface="宋体" pitchFamily="2" charset="-122"/>
              </a:rPr>
              <a:t>期）、新发布的专利、会议。</a:t>
            </a:r>
          </a:p>
          <a:p>
            <a:r>
              <a:rPr lang="zh-CN" altLang="en-US" smtClean="0">
                <a:ea typeface="宋体" pitchFamily="2" charset="-122"/>
              </a:rPr>
              <a:t>药物领域，会议非常重要，有很多信息各药厂会议披露，期刊里没有，查不到。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F18E7-C3FF-426C-B4ED-3F40FB83337C}" type="slidenum">
              <a:rPr lang="zh-CN" altLang="en-US" smtClean="0"/>
              <a:pPr/>
              <a:t>16</a:t>
            </a:fld>
            <a:endParaRPr lang="en-US" altLang="zh-CN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pitchFamily="2" charset="-122"/>
              </a:rPr>
              <a:t>快速了解行业内发生的信息：新闻（新药被批准上市或</a:t>
            </a:r>
            <a:r>
              <a:rPr lang="en-US" altLang="zh-CN" smtClean="0">
                <a:ea typeface="宋体" pitchFamily="2" charset="-122"/>
              </a:rPr>
              <a:t>III</a:t>
            </a:r>
            <a:r>
              <a:rPr lang="zh-CN" altLang="en-US" smtClean="0">
                <a:ea typeface="宋体" pitchFamily="2" charset="-122"/>
              </a:rPr>
              <a:t>期）、新发布的专利、会议。</a:t>
            </a:r>
          </a:p>
          <a:p>
            <a:r>
              <a:rPr lang="zh-CN" altLang="en-US" smtClean="0">
                <a:ea typeface="宋体" pitchFamily="2" charset="-122"/>
              </a:rPr>
              <a:t>药物领域，会议非常重要，有很多信息各药厂会议披露，期刊里没有，查不到。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ea typeface="宋体" pitchFamily="2" charset="-122"/>
              </a:rPr>
              <a:t>NME</a:t>
            </a:r>
            <a:r>
              <a:rPr lang="zh-CN" altLang="en-US" dirty="0" smtClean="0">
                <a:ea typeface="宋体" pitchFamily="2" charset="-122"/>
              </a:rPr>
              <a:t>，一种化合物，第一次在生物医药类文献或者行业会议或者公司通报中出现的，研究代码或者化学名称，</a:t>
            </a:r>
            <a:r>
              <a:rPr lang="en-US" altLang="zh-CN" dirty="0" smtClean="0">
                <a:ea typeface="宋体" pitchFamily="2" charset="-122"/>
              </a:rPr>
              <a:t>NME</a:t>
            </a:r>
            <a:r>
              <a:rPr lang="zh-CN" altLang="en-US" dirty="0" smtClean="0">
                <a:ea typeface="宋体" pitchFamily="2" charset="-122"/>
              </a:rPr>
              <a:t>的状态保持</a:t>
            </a:r>
            <a:r>
              <a:rPr lang="en-US" altLang="zh-CN" dirty="0" smtClean="0">
                <a:ea typeface="宋体" pitchFamily="2" charset="-122"/>
              </a:rPr>
              <a:t>4</a:t>
            </a:r>
            <a:r>
              <a:rPr lang="zh-CN" altLang="en-US" dirty="0" smtClean="0">
                <a:ea typeface="宋体" pitchFamily="2" charset="-122"/>
              </a:rPr>
              <a:t>个月。</a:t>
            </a:r>
          </a:p>
          <a:p>
            <a:r>
              <a:rPr lang="en-US" altLang="zh-CN" dirty="0" err="1" smtClean="0"/>
              <a:t>Wnt</a:t>
            </a:r>
            <a:r>
              <a:rPr lang="zh-CN" altLang="en-US" dirty="0" smtClean="0"/>
              <a:t>是一类</a:t>
            </a:r>
            <a:r>
              <a:rPr lang="zh-CN" altLang="en-US" dirty="0" smtClean="0">
                <a:hlinkClick r:id="rId3"/>
              </a:rPr>
              <a:t>分泌型</a:t>
            </a:r>
            <a:r>
              <a:rPr lang="zh-CN" altLang="en-US" dirty="0" smtClean="0">
                <a:hlinkClick r:id="rId4"/>
              </a:rPr>
              <a:t>糖蛋白</a:t>
            </a:r>
            <a:r>
              <a:rPr lang="zh-CN" altLang="en-US" dirty="0" smtClean="0"/>
              <a:t>，通过</a:t>
            </a:r>
            <a:r>
              <a:rPr lang="zh-CN" altLang="en-US" dirty="0" smtClean="0">
                <a:hlinkClick r:id="rId5"/>
              </a:rPr>
              <a:t>自分泌</a:t>
            </a:r>
            <a:r>
              <a:rPr lang="zh-CN" altLang="en-US" dirty="0" smtClean="0"/>
              <a:t>或旁分泌发挥作用。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7E2B-5A3A-4A0B-849F-0BFBE36FDB34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7E2B-5A3A-4A0B-849F-0BFBE36FDB34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依曲康唑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7E2B-5A3A-4A0B-849F-0BFBE36FDB34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6467475" y="2944813"/>
            <a:ext cx="182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18288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zh-CN" sz="2400">
              <a:latin typeface="Arial" charset="0"/>
              <a:ea typeface="宋体" charset="-12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225" y="5799138"/>
            <a:ext cx="3025775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376238"/>
            <a:ext cx="84391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654C9-8002-40AF-A8B6-1BEE98D3FD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D4471-CD9F-4844-A611-7190F81477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72CEB-125E-4C50-8719-7E149B0AD8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17575" y="506413"/>
            <a:ext cx="7369175" cy="55895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5FB1E-CDC2-4255-B710-3FE5754E03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7575" y="1525588"/>
            <a:ext cx="7369175" cy="4570412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6C6DB-2C5B-41E3-BC4E-E735A36E23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17575" y="1525588"/>
            <a:ext cx="3608388" cy="22082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78363" y="1525588"/>
            <a:ext cx="3608387" cy="22082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917575" y="3886200"/>
            <a:ext cx="3608388" cy="2209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8363" y="3886200"/>
            <a:ext cx="3608387" cy="2209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2310E-0904-40A7-903A-2C01665FFC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Knowledge Regular" pitchFamily="34" charset="0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en-US" sz="1400" kern="1200" dirty="0" smtClean="0">
                <a:solidFill>
                  <a:schemeClr val="tx1"/>
                </a:solidFill>
                <a:latin typeface="Knowledge Regular" pitchFamily="34" charset="0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Knowledge Regular" pitchFamily="34" charset="0"/>
                <a:ea typeface="+mn-ea"/>
                <a:cs typeface="+mn-cs"/>
              </a:defRPr>
            </a:lvl4pPr>
            <a:lvl5pPr>
              <a:defRPr lang="en-US" sz="1100" kern="1200" dirty="0">
                <a:solidFill>
                  <a:schemeClr val="tx1"/>
                </a:solidFill>
                <a:latin typeface="Knowledge Regular" pitchFamily="34" charset="0"/>
                <a:ea typeface="+mn-ea"/>
                <a:cs typeface="+mn-cs"/>
              </a:defRPr>
            </a:lvl5pPr>
            <a:lvl6pPr>
              <a:defRPr sz="1200">
                <a:latin typeface="Knowledge Regular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Knowledge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>
                <a:solidFill>
                  <a:srgbClr val="4B4B4B"/>
                </a:solidFill>
              </a:defRPr>
            </a:lvl1pPr>
          </a:lstStyle>
          <a:p>
            <a:pPr>
              <a:defRPr/>
            </a:pPr>
            <a:fld id="{AB6126D7-3061-4D74-96EE-B7FA4D3C3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66713" y="2060575"/>
            <a:ext cx="8399462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pic>
        <p:nvPicPr>
          <p:cNvPr id="5" name="Picture 5" descr="tr_hrz_rgb_pos"/>
          <p:cNvPicPr>
            <a:picLocks noChangeAspect="1" noChangeArrowheads="1"/>
          </p:cNvPicPr>
          <p:nvPr/>
        </p:nvPicPr>
        <p:blipFill>
          <a:blip r:embed="rId3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11150"/>
            <a:ext cx="8420100" cy="1665288"/>
          </a:xfrm>
        </p:spPr>
        <p:txBody>
          <a:bodyPr/>
          <a:lstStyle>
            <a:lvl1pPr>
              <a:lnSpc>
                <a:spcPct val="90000"/>
              </a:lnSpc>
              <a:defRPr sz="41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2390775"/>
            <a:ext cx="8382000" cy="1152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2000"/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8C561-C675-4FA7-978A-EB85097E70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F6440-DE23-4444-875C-DB4737EF3E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5D3FE-1D2D-4B17-BB58-95F0766350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7575" y="1528763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8363" y="1528763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F5BA0-AB9A-4EAF-BB35-9131F77062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AD17C-C1D7-48D2-9493-35E4C1ED1E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5A935-199A-4FF6-8FC3-E1F115C664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3C25-8415-4892-BA8E-E01ECC02C3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054A-25EC-431D-8F97-153C291A11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0970-B84E-4D7D-87AB-FD4CD197C8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F82BE-8156-4B2C-8100-566800A2F3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45250" y="493713"/>
            <a:ext cx="1841500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7575" y="493713"/>
            <a:ext cx="5375275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0048A-6E6E-4A9F-8476-91FC42F52F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18AD1-AAE8-4DDD-AC8B-8BE94A2AA18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2D4CF-3243-455B-97E7-4A1E98440B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8A559C-7EAE-4DEC-B985-85C9673CFFE5}" type="datetimeFigureOut">
              <a:rPr lang="zh-CN" altLang="en-US" smtClean="0"/>
              <a:pPr/>
              <a:t>2014/9/11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C5F3D-05E4-488A-8B1A-EDF35E16A4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8A559C-7EAE-4DEC-B985-85C9673CFFE5}" type="datetimeFigureOut">
              <a:rPr lang="zh-CN" altLang="en-US" smtClean="0"/>
              <a:pPr/>
              <a:t>2014/9/11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C5F3D-05E4-488A-8B1A-EDF35E16A4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8A559C-7EAE-4DEC-B985-85C9673CFFE5}" type="datetimeFigureOut">
              <a:rPr lang="zh-CN" altLang="en-US" smtClean="0"/>
              <a:pPr/>
              <a:t>2014/9/11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C5F3D-05E4-488A-8B1A-EDF35E16A4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29F37-8924-4B7B-8E70-08FFEA56DD3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C743D-7AF6-41A5-902A-8F5A61D22A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2"/>
          <p:cNvSpPr>
            <a:spLocks noChangeArrowheads="1"/>
          </p:cNvSpPr>
          <p:nvPr/>
        </p:nvSpPr>
        <p:spPr bwMode="gray">
          <a:xfrm>
            <a:off x="0" y="6096000"/>
            <a:ext cx="9144000" cy="76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000" b="0">
              <a:solidFill>
                <a:srgbClr val="35567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252"/>
          <p:cNvSpPr>
            <a:spLocks noChangeArrowheads="1"/>
          </p:cNvSpPr>
          <p:nvPr/>
        </p:nvSpPr>
        <p:spPr bwMode="gray">
          <a:xfrm>
            <a:off x="0" y="914400"/>
            <a:ext cx="4960938" cy="51546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000" b="0">
              <a:solidFill>
                <a:srgbClr val="35567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269"/>
          <p:cNvSpPr>
            <a:spLocks noChangeArrowheads="1"/>
          </p:cNvSpPr>
          <p:nvPr/>
        </p:nvSpPr>
        <p:spPr bwMode="gray">
          <a:xfrm>
            <a:off x="196850" y="4311650"/>
            <a:ext cx="4770438" cy="175418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000" b="0">
              <a:solidFill>
                <a:srgbClr val="35567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254"/>
          <p:cNvSpPr>
            <a:spLocks noChangeArrowheads="1"/>
          </p:cNvSpPr>
          <p:nvPr/>
        </p:nvSpPr>
        <p:spPr bwMode="gray">
          <a:xfrm>
            <a:off x="3308350" y="914400"/>
            <a:ext cx="1654175" cy="16764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sz="1800" b="0">
              <a:solidFill>
                <a:srgbClr val="35567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>
            <a:off x="3317875" y="2590800"/>
            <a:ext cx="1639888" cy="17033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000" b="0">
              <a:solidFill>
                <a:srgbClr val="35567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259"/>
          <p:cNvSpPr>
            <a:spLocks noChangeArrowheads="1"/>
          </p:cNvSpPr>
          <p:nvPr/>
        </p:nvSpPr>
        <p:spPr bwMode="gray">
          <a:xfrm>
            <a:off x="1654175" y="4300538"/>
            <a:ext cx="1654175" cy="176688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000" b="0">
              <a:solidFill>
                <a:srgbClr val="35567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Line 263"/>
          <p:cNvSpPr>
            <a:spLocks noChangeShapeType="1"/>
          </p:cNvSpPr>
          <p:nvPr/>
        </p:nvSpPr>
        <p:spPr bwMode="gray">
          <a:xfrm>
            <a:off x="3309938" y="904875"/>
            <a:ext cx="0" cy="51911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sz="1000" b="0">
              <a:solidFill>
                <a:srgbClr val="35567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ectangle 258"/>
          <p:cNvSpPr>
            <a:spLocks noChangeArrowheads="1"/>
          </p:cNvSpPr>
          <p:nvPr/>
        </p:nvSpPr>
        <p:spPr bwMode="gray">
          <a:xfrm>
            <a:off x="0" y="4300538"/>
            <a:ext cx="1654175" cy="1766887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000" b="0">
              <a:solidFill>
                <a:srgbClr val="35567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Line 265"/>
          <p:cNvSpPr>
            <a:spLocks noChangeShapeType="1"/>
          </p:cNvSpPr>
          <p:nvPr/>
        </p:nvSpPr>
        <p:spPr bwMode="gray">
          <a:xfrm>
            <a:off x="0" y="2590800"/>
            <a:ext cx="4953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sz="1000" b="0">
              <a:solidFill>
                <a:srgbClr val="35567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Line 266"/>
          <p:cNvSpPr>
            <a:spLocks noChangeShapeType="1"/>
          </p:cNvSpPr>
          <p:nvPr/>
        </p:nvSpPr>
        <p:spPr bwMode="gray">
          <a:xfrm>
            <a:off x="22225" y="4302125"/>
            <a:ext cx="49498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sz="1000" b="0">
              <a:solidFill>
                <a:srgbClr val="35567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Line 262"/>
          <p:cNvSpPr>
            <a:spLocks noChangeShapeType="1"/>
          </p:cNvSpPr>
          <p:nvPr/>
        </p:nvSpPr>
        <p:spPr bwMode="gray">
          <a:xfrm>
            <a:off x="1666875" y="838200"/>
            <a:ext cx="0" cy="525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sz="1000" b="0">
              <a:solidFill>
                <a:srgbClr val="35567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Line 273"/>
          <p:cNvSpPr>
            <a:spLocks noChangeShapeType="1"/>
          </p:cNvSpPr>
          <p:nvPr/>
        </p:nvSpPr>
        <p:spPr bwMode="gray">
          <a:xfrm flipV="1">
            <a:off x="4978400" y="2190750"/>
            <a:ext cx="4178300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sz="1000" b="0">
              <a:solidFill>
                <a:srgbClr val="35567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Line 274"/>
          <p:cNvSpPr>
            <a:spLocks noChangeShapeType="1"/>
          </p:cNvSpPr>
          <p:nvPr/>
        </p:nvSpPr>
        <p:spPr bwMode="gray">
          <a:xfrm flipV="1">
            <a:off x="4978400" y="5568950"/>
            <a:ext cx="4178300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sz="1000" b="0">
              <a:solidFill>
                <a:srgbClr val="35567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Rectangle 271"/>
          <p:cNvSpPr>
            <a:spLocks noChangeArrowheads="1"/>
          </p:cNvSpPr>
          <p:nvPr/>
        </p:nvSpPr>
        <p:spPr bwMode="gray">
          <a:xfrm>
            <a:off x="0" y="0"/>
            <a:ext cx="9144000" cy="8905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000" b="0">
              <a:solidFill>
                <a:srgbClr val="35567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ectangle 281"/>
          <p:cNvSpPr>
            <a:spLocks noChangeArrowheads="1"/>
          </p:cNvSpPr>
          <p:nvPr/>
        </p:nvSpPr>
        <p:spPr bwMode="gray">
          <a:xfrm>
            <a:off x="4953000" y="914400"/>
            <a:ext cx="4191000" cy="518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000" b="0">
              <a:solidFill>
                <a:srgbClr val="35567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029200" y="2743200"/>
            <a:ext cx="4114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1905000"/>
            <a:ext cx="3886200" cy="4572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3600" b="1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81200" cy="24447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1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8600" y="6553200"/>
            <a:ext cx="381000" cy="244475"/>
          </a:xfrm>
        </p:spPr>
        <p:txBody>
          <a:bodyPr/>
          <a:lstStyle>
            <a:lvl1pPr>
              <a:spcBef>
                <a:spcPct val="50000"/>
              </a:spcBef>
              <a:defRPr sz="1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C1C50A8E-6FE7-4169-A27E-AC43EB955D5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6019800" y="5318125"/>
            <a:ext cx="2133600" cy="244475"/>
          </a:xfrm>
        </p:spPr>
        <p:txBody>
          <a:bodyPr/>
          <a:lstStyle>
            <a:lvl1pPr>
              <a:spcBef>
                <a:spcPct val="50000"/>
              </a:spcBef>
              <a:defRPr sz="1400" b="0"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mtClean="0"/>
              <a:t>www.themegallery.com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7D951-D681-4D18-BE21-B006BBF471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BED92-44E3-43A9-B27F-A90D3541F3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504F8-0A1A-4E07-B662-69C905EBCB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R_SlideLogo_BW60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39BE59C0-791F-4543-9C62-27AC6FC6F8B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4282" y="6158036"/>
            <a:ext cx="2000264" cy="6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86" r:id="rId2"/>
    <p:sldLayoutId id="2147483787" r:id="rId3"/>
    <p:sldLayoutId id="2147483788" r:id="rId4"/>
    <p:sldLayoutId id="2147483789" r:id="rId5"/>
    <p:sldLayoutId id="2147483811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826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7625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C9818AD1-AAE8-4DDD-AC8B-8BE94A2AA1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937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8763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pic>
        <p:nvPicPr>
          <p:cNvPr id="5127" name="Picture 7" descr="tr_hrz_rgb_pos"/>
          <p:cNvPicPr>
            <a:picLocks noChangeAspect="1" noChangeArrowheads="1"/>
          </p:cNvPicPr>
          <p:nvPr/>
        </p:nvPicPr>
        <p:blipFill>
          <a:blip r:embed="rId14" cstate="print"/>
          <a:srcRect b="20689"/>
          <a:stretch>
            <a:fillRect/>
          </a:stretch>
        </p:blipFill>
        <p:spPr bwMode="auto">
          <a:xfrm>
            <a:off x="385763" y="6324600"/>
            <a:ext cx="16875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2" r:id="rId12"/>
  </p:sldLayoutIdLst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71550" indent="-2286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20002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574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9146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718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c_DividerBG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8316416" y="6381328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23AF4D-79B5-48F7-8E8D-D99273DC050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6" descr="hc_Divider_Trans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black">
          <a:xfrm>
            <a:off x="395536" y="6237312"/>
            <a:ext cx="1630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898525" y="1368425"/>
            <a:ext cx="738822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hyperlink" Target="http://ip-science.thomsonreuters.com.cn/productraining/" TargetMode="External"/><Relationship Id="rId7" Type="http://schemas.openxmlformats.org/officeDocument/2006/relationships/hyperlink" Target="http://weibo.com/u/3204664833" TargetMode="External"/><Relationship Id="rId2" Type="http://schemas.openxmlformats.org/officeDocument/2006/relationships/hyperlink" Target="http://ip-science.thomsonreuters.com.cn/freeresources/lifesciencesreport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hyperlink" Target="http://science.thomsonreuters.com.cn/lscn/drug-news/201309.shtml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&#26446;&#25964;&#33437;jingzhi.li@thomsonreuters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714348" y="5286388"/>
            <a:ext cx="4104456" cy="11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56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李敬芝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56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56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汤森路透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560"/>
              </a:lnSpc>
            </a:pPr>
            <a:endParaRPr lang="en-US" altLang="zh-CN" dirty="0" smtClean="0"/>
          </a:p>
          <a:p>
            <a:pPr>
              <a:lnSpc>
                <a:spcPts val="1560"/>
              </a:lnSpc>
            </a:pPr>
            <a:r>
              <a:rPr lang="en-US" altLang="zh-CN" dirty="0" smtClean="0"/>
              <a:t>2014.9.11</a:t>
            </a:r>
            <a:endParaRPr lang="zh-CN" alt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4" y="2087638"/>
            <a:ext cx="9540552" cy="33575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zh-CN" altLang="en-US" sz="3600" dirty="0" smtClean="0"/>
              <a:t>站在医药研发最前沿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</a:t>
            </a:r>
            <a:r>
              <a:rPr lang="zh-CN" altLang="zh-CN" sz="3600" dirty="0" smtClean="0"/>
              <a:t>——</a:t>
            </a:r>
            <a:r>
              <a:rPr lang="en-US" altLang="zh-CN" sz="2800" dirty="0" smtClean="0"/>
              <a:t>Integrity</a:t>
            </a:r>
            <a:r>
              <a:rPr lang="zh-CN" altLang="en-US" sz="2800" dirty="0" smtClean="0"/>
              <a:t>数据库使用</a:t>
            </a:r>
            <a:r>
              <a:rPr lang="zh-CN" altLang="zh-CN" sz="2800" dirty="0" smtClean="0"/>
              <a:t>实例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endParaRPr lang="zh-CN" altLang="zh-CN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16"/>
          <p:cNvSpPr>
            <a:spLocks noGrp="1" noChangeArrowheads="1"/>
          </p:cNvSpPr>
          <p:nvPr>
            <p:ph type="title"/>
          </p:nvPr>
        </p:nvSpPr>
        <p:spPr>
          <a:xfrm>
            <a:off x="528513" y="0"/>
            <a:ext cx="8435975" cy="836613"/>
          </a:xfrm>
          <a:noFill/>
        </p:spPr>
        <p:txBody>
          <a:bodyPr/>
          <a:lstStyle/>
          <a:p>
            <a:r>
              <a:rPr lang="zh-CN" altLang="en-US" sz="1800" dirty="0" smtClean="0"/>
              <a:t>信息情报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最前沿</a:t>
            </a:r>
            <a:r>
              <a:rPr lang="zh-CN" altLang="en-US" sz="1800" dirty="0" smtClean="0"/>
              <a:t>（新闻，专利，会议部分）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57411"/>
            <a:ext cx="46386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918397" y="1005995"/>
            <a:ext cx="3456384" cy="576064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制药行业重要新闻</a:t>
            </a:r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040" y="2708920"/>
            <a:ext cx="3456384" cy="576064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当天发布的重要专利</a:t>
            </a:r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4048" y="5013176"/>
            <a:ext cx="3456384" cy="576064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重要行业会议</a:t>
            </a:r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1628800"/>
            <a:ext cx="4320480" cy="4320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589240"/>
            <a:ext cx="4219575" cy="390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59150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3528" y="1700808"/>
            <a:ext cx="460851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44208" y="1412776"/>
            <a:ext cx="1853835" cy="936104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编辑人员阅读后对内容的高度概括</a:t>
            </a:r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0032" y="404664"/>
            <a:ext cx="172819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16"/>
          <p:cNvSpPr>
            <a:spLocks noGrp="1" noChangeArrowheads="1"/>
          </p:cNvSpPr>
          <p:nvPr>
            <p:ph type="title"/>
          </p:nvPr>
        </p:nvSpPr>
        <p:spPr>
          <a:xfrm>
            <a:off x="528513" y="0"/>
            <a:ext cx="8435975" cy="836613"/>
          </a:xfrm>
          <a:noFill/>
        </p:spPr>
        <p:txBody>
          <a:bodyPr/>
          <a:lstStyle/>
          <a:p>
            <a:r>
              <a:rPr lang="zh-CN" altLang="en-US" sz="1800" dirty="0" smtClean="0"/>
              <a:t>信息情报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最前沿</a:t>
            </a:r>
            <a:r>
              <a:rPr lang="zh-CN" altLang="en-US" sz="1800" dirty="0" smtClean="0"/>
              <a:t>（新闻，专利，会议部分）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57411"/>
            <a:ext cx="46386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004048" y="1484784"/>
            <a:ext cx="3456384" cy="576064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制药行业重要新闻</a:t>
            </a:r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040" y="2924944"/>
            <a:ext cx="3456384" cy="576064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当天发布的重要专利</a:t>
            </a:r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4048" y="5013176"/>
            <a:ext cx="3456384" cy="576064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重要行业会议</a:t>
            </a:r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1628800"/>
            <a:ext cx="4320480" cy="4320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2924944"/>
            <a:ext cx="4320480" cy="6480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896" cy="596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7544" y="980728"/>
            <a:ext cx="820891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332656"/>
            <a:ext cx="8208912" cy="57606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专利号及申请人          专利标题                      主题                  相关适应症     核心化合物</a:t>
            </a:r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3789040"/>
            <a:ext cx="273630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5805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20273" y="1256561"/>
            <a:ext cx="2006998" cy="310854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专利题目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申请人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发明人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专利号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公开时间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法律状态链接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</a:t>
            </a: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优先权时间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优先权数据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最新更新时间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主题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适应症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原始摘要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Integrity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改写摘要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相关信息（药物，公司）</a:t>
            </a:r>
            <a:endParaRPr lang="en-US" sz="1400" b="1" u="sng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7229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1259632" y="1124744"/>
            <a:ext cx="5105400" cy="4003526"/>
            <a:chOff x="1259632" y="1124744"/>
            <a:chExt cx="5105400" cy="4003526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2708920"/>
              <a:ext cx="5105400" cy="241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ounded Rectangle 10"/>
            <p:cNvSpPr/>
            <p:nvPr/>
          </p:nvSpPr>
          <p:spPr>
            <a:xfrm>
              <a:off x="2555776" y="1124744"/>
              <a:ext cx="1296144" cy="576064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2987824" y="1700808"/>
              <a:ext cx="360040" cy="93610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91880" y="44624"/>
            <a:ext cx="2006998" cy="1656184"/>
            <a:chOff x="3491880" y="44624"/>
            <a:chExt cx="2006998" cy="1656184"/>
          </a:xfrm>
        </p:grpSpPr>
        <p:sp>
          <p:nvSpPr>
            <p:cNvPr id="9" name="Rounded Rectangle 8"/>
            <p:cNvSpPr/>
            <p:nvPr/>
          </p:nvSpPr>
          <p:spPr>
            <a:xfrm>
              <a:off x="3779912" y="1124744"/>
              <a:ext cx="1296144" cy="576064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1880" y="44624"/>
              <a:ext cx="2006998" cy="523220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优先权数据：优先权年，国家代码，优先权号</a:t>
              </a:r>
              <a:endParaRPr 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139952" y="620688"/>
              <a:ext cx="432048" cy="5760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1268760"/>
            <a:ext cx="8244408" cy="5256584"/>
            <a:chOff x="0" y="1268760"/>
            <a:chExt cx="8244408" cy="5256584"/>
          </a:xfrm>
        </p:grpSpPr>
        <p:sp>
          <p:nvSpPr>
            <p:cNvPr id="8" name="Rectangle 7"/>
            <p:cNvSpPr/>
            <p:nvPr/>
          </p:nvSpPr>
          <p:spPr>
            <a:xfrm>
              <a:off x="0" y="1268760"/>
              <a:ext cx="1259632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1340768"/>
              <a:ext cx="7488832" cy="518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5805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7229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0" y="4293096"/>
            <a:ext cx="1296144" cy="576064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47664" y="2708920"/>
            <a:ext cx="3384376" cy="30777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ntegrity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药物编辑团队提供的文摘</a:t>
            </a: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3068960"/>
            <a:ext cx="1296144" cy="576064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75656" y="4221088"/>
            <a:ext cx="3384376" cy="30777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专利原文中的摘要，翻译为英文</a:t>
            </a: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052736"/>
            <a:ext cx="47339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16"/>
          <p:cNvSpPr>
            <a:spLocks noGrp="1" noChangeArrowheads="1"/>
          </p:cNvSpPr>
          <p:nvPr>
            <p:ph type="title"/>
          </p:nvPr>
        </p:nvSpPr>
        <p:spPr>
          <a:xfrm>
            <a:off x="528513" y="0"/>
            <a:ext cx="8435975" cy="836613"/>
          </a:xfrm>
          <a:noFill/>
        </p:spPr>
        <p:txBody>
          <a:bodyPr/>
          <a:lstStyle/>
          <a:p>
            <a:r>
              <a:rPr lang="zh-CN" altLang="en-US" sz="1800" dirty="0" smtClean="0"/>
              <a:t>信息情报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最前沿</a:t>
            </a:r>
            <a:r>
              <a:rPr lang="zh-CN" altLang="en-US" sz="1800" dirty="0" smtClean="0"/>
              <a:t>（新闻，专利，会议部分）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57411"/>
            <a:ext cx="46386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004048" y="1484784"/>
            <a:ext cx="3456384" cy="576064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制药行业重要新闻</a:t>
            </a:r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040" y="2924944"/>
            <a:ext cx="3456384" cy="576064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当天发布的重要专利</a:t>
            </a:r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4048" y="5301208"/>
            <a:ext cx="3456384" cy="576064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重要行业会议</a:t>
            </a:r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1628800"/>
            <a:ext cx="4320480" cy="4320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2924944"/>
            <a:ext cx="4320480" cy="6480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5445224"/>
            <a:ext cx="4320480" cy="6480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altLang="zh-CN" dirty="0" smtClean="0"/>
              <a:t>eeting Team</a:t>
            </a:r>
            <a:r>
              <a:rPr lang="zh-CN" altLang="en-US" dirty="0" smtClean="0"/>
              <a:t>参加会议，</a:t>
            </a:r>
            <a:r>
              <a:rPr lang="zh-CN" altLang="en-US" b="1" dirty="0" smtClean="0">
                <a:solidFill>
                  <a:srgbClr val="FF0000"/>
                </a:solidFill>
              </a:rPr>
              <a:t>相关</a:t>
            </a:r>
            <a:r>
              <a:rPr lang="zh-CN" altLang="en-US" dirty="0" smtClean="0"/>
              <a:t>信息收集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4009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140968"/>
            <a:ext cx="554355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979712" y="2420888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51920" y="2060848"/>
            <a:ext cx="4896544" cy="52322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将会议中披露的化合物与相关靶点、结构，药理数据等做链接标引，加工到数据库中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美国之行的收获！</a:t>
            </a: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火狐截图_2014-01-09T02-06-03.725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3999" cy="6192688"/>
          </a:xfrm>
          <a:prstGeom prst="rect">
            <a:avLst/>
          </a:prstGeom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99"/>
            <a:ext cx="8435975" cy="836613"/>
          </a:xfrm>
        </p:spPr>
        <p:txBody>
          <a:bodyPr/>
          <a:lstStyle/>
          <a:p>
            <a:pPr lvl="1">
              <a:lnSpc>
                <a:spcPct val="140000"/>
              </a:lnSpc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信息情报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最前沿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（新闻，专利，会议，新分子实体，基因研究，临床试验快讯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91680" y="2780928"/>
            <a:ext cx="3024336" cy="4077072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732240" y="2708920"/>
            <a:ext cx="1763688" cy="3672408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21"/>
          <p:cNvSpPr>
            <a:spLocks noGrp="1" noChangeArrowheads="1"/>
          </p:cNvSpPr>
          <p:nvPr>
            <p:ph type="title"/>
          </p:nvPr>
        </p:nvSpPr>
        <p:spPr>
          <a:xfrm>
            <a:off x="708025" y="548680"/>
            <a:ext cx="8435975" cy="836613"/>
          </a:xfrm>
          <a:noFill/>
        </p:spPr>
        <p:txBody>
          <a:bodyPr/>
          <a:lstStyle/>
          <a:p>
            <a:r>
              <a:rPr lang="zh-CN" altLang="en-US" dirty="0" smtClean="0"/>
              <a:t>新闻周刊：本周视点</a:t>
            </a:r>
            <a:endParaRPr lang="en-US" altLang="zh-CN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21050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131840" y="1772816"/>
            <a:ext cx="3888432" cy="576064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上周公布的具有生物活性的新分子实体</a:t>
            </a: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1840" y="2492896"/>
            <a:ext cx="3888432" cy="576064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上周具有重要里程碑变化的在研药物</a:t>
            </a: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1840" y="3212976"/>
            <a:ext cx="3888432" cy="576064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上周最热点的基因研究</a:t>
            </a: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1840" y="3933056"/>
            <a:ext cx="3888432" cy="576064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上周重要专利发布</a:t>
            </a: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1840" y="4653136"/>
            <a:ext cx="3888432" cy="576064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上周临床试验快讯</a:t>
            </a: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Integrity.thomson-pharma.com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45168"/>
            <a:ext cx="8172400" cy="469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60232" y="5805264"/>
            <a:ext cx="1512168" cy="432048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ts val="3200"/>
              </a:lnSpc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72560" cy="83661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上周公布的具有生物活性的新分子实体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6588224" y="3645024"/>
            <a:ext cx="714380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24930"/>
            <a:ext cx="74485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3528" y="4149080"/>
            <a:ext cx="7416824" cy="57606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研发机构名称           产品名称（代码）           适应症                     备注信息</a:t>
            </a:r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0"/>
            <a:ext cx="73691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上周具有重要里程碑变化的在研药物</a:t>
            </a:r>
            <a:endParaRPr 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8" y="908720"/>
            <a:ext cx="7668344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32048" y="1124744"/>
            <a:ext cx="7668344" cy="57606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研究机构   产品   适应症  里程碑  国家                                                注释说明</a:t>
            </a:r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上周最热点的基因研究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97152"/>
            <a:ext cx="7312124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144000" cy="2464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1412776"/>
            <a:ext cx="9144000" cy="57606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基因名称                             生物体来源                         适应症                      研究水平                    研究模型                 原始文献</a:t>
            </a:r>
            <a:endParaRPr lang="en-US" sz="1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8" y="2492896"/>
            <a:ext cx="1152128" cy="50405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72200" y="3501008"/>
            <a:ext cx="1368152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932040" y="3068960"/>
            <a:ext cx="2666524" cy="523220"/>
            <a:chOff x="4860032" y="4365104"/>
            <a:chExt cx="2666524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4860032" y="436510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基因组学研究</a:t>
              </a:r>
              <a:endPara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分子水平研究</a:t>
              </a:r>
              <a:endParaRPr 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44208" y="4499828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胃癌细胞株</a:t>
              </a:r>
              <a:endParaRPr 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7740352" y="2276872"/>
            <a:ext cx="1152128" cy="1778496"/>
          </a:xfrm>
          <a:prstGeom prst="ellipse">
            <a:avLst/>
          </a:prstGeom>
          <a:noFill/>
          <a:ln w="57150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上周临床试验快讯，来自</a:t>
            </a:r>
            <a:r>
              <a:rPr lang="en-US" altLang="zh-CN" dirty="0" smtClean="0">
                <a:solidFill>
                  <a:srgbClr val="FF0000"/>
                </a:solidFill>
              </a:rPr>
              <a:t>Clinicalgov.com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3628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99592" y="2060848"/>
            <a:ext cx="7344816" cy="57606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研究名称           生物标志物            方案设计               例数                              结论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结果         详细来源</a:t>
            </a:r>
            <a:endParaRPr lang="en-US" sz="1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05100"/>
            <a:ext cx="3924300" cy="415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548680"/>
            <a:ext cx="8933604" cy="68580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Integrity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解决如下问题（实战操作）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1.Thomson Reuters Integrity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数据库</a:t>
            </a:r>
            <a:r>
              <a:rPr lang="zh-CN" alt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基本简介</a:t>
            </a:r>
            <a:endParaRPr lang="en-US" altLang="zh-CN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信息情报</a:t>
            </a:r>
            <a:r>
              <a:rPr lang="zh-CN" alt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最前沿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（新闻，专利，会议，新分子实体，基因研究，临床试验快讯）</a:t>
            </a:r>
            <a:endParaRPr lang="en-US" altLang="zh-CN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b="1" u="sng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zh-CN" altLang="en-US" b="1" u="sng" dirty="0" smtClean="0">
                <a:solidFill>
                  <a:schemeClr val="accent4">
                    <a:lumMod val="50000"/>
                  </a:schemeClr>
                </a:solidFill>
              </a:rPr>
              <a:t>如何深入研读</a:t>
            </a:r>
            <a:r>
              <a:rPr lang="zh-CN" altLang="en-US" b="1" u="sng" dirty="0" smtClean="0">
                <a:solidFill>
                  <a:srgbClr val="FF0000"/>
                </a:solidFill>
              </a:rPr>
              <a:t>一篇疾病</a:t>
            </a:r>
            <a:r>
              <a:rPr lang="zh-CN" altLang="en-US" b="1" u="sng" dirty="0" smtClean="0">
                <a:solidFill>
                  <a:schemeClr val="accent4">
                    <a:lumMod val="50000"/>
                  </a:schemeClr>
                </a:solidFill>
              </a:rPr>
              <a:t>综述？（多维度）</a:t>
            </a:r>
            <a:endParaRPr lang="en-US" altLang="zh-CN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4.“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药物检索”（多重</a:t>
            </a:r>
            <a:r>
              <a:rPr lang="zh-CN" altLang="en-US" b="1" dirty="0" smtClean="0">
                <a:solidFill>
                  <a:srgbClr val="FF0000"/>
                </a:solidFill>
              </a:rPr>
              <a:t>检索条件限制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，强大</a:t>
            </a:r>
            <a:r>
              <a:rPr lang="zh-CN" altLang="en-US" dirty="0" smtClean="0">
                <a:solidFill>
                  <a:srgbClr val="FF0000"/>
                </a:solidFill>
              </a:rPr>
              <a:t>筛选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功能）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/>
              <a:t>      </a:t>
            </a: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4.1</a:t>
            </a:r>
            <a:r>
              <a:rPr lang="zh-CN" altLang="zh-CN" dirty="0" smtClean="0">
                <a:solidFill>
                  <a:schemeClr val="accent4">
                    <a:lumMod val="50000"/>
                  </a:schemeClr>
                </a:solidFill>
              </a:rPr>
              <a:t>设置专属</a:t>
            </a:r>
            <a:r>
              <a:rPr lang="en-US" altLang="zh-CN" b="1" dirty="0" smtClean="0">
                <a:solidFill>
                  <a:srgbClr val="FF0000"/>
                </a:solidFill>
              </a:rPr>
              <a:t>Email</a:t>
            </a:r>
            <a:r>
              <a:rPr lang="zh-CN" altLang="zh-CN" b="1" dirty="0" smtClean="0">
                <a:solidFill>
                  <a:srgbClr val="FF0000"/>
                </a:solidFill>
              </a:rPr>
              <a:t>跟踪</a:t>
            </a:r>
            <a:r>
              <a:rPr lang="zh-CN" altLang="zh-CN" dirty="0" smtClean="0">
                <a:solidFill>
                  <a:schemeClr val="accent4">
                    <a:lumMod val="50000"/>
                  </a:schemeClr>
                </a:solidFill>
              </a:rPr>
              <a:t>获取更新内容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      4.2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构效关系比较（</a:t>
            </a:r>
            <a:r>
              <a:rPr lang="en-US" altLang="zh-CN" b="1" dirty="0" smtClean="0">
                <a:solidFill>
                  <a:srgbClr val="FF0000"/>
                </a:solidFill>
              </a:rPr>
              <a:t>IC-50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等数据的排序和取平均值）</a:t>
            </a:r>
            <a:endParaRPr lang="zh-CN" altLang="zh-CN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5.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最新</a:t>
            </a:r>
            <a:r>
              <a:rPr lang="zh-CN" altLang="en-US" b="1" dirty="0" smtClean="0">
                <a:solidFill>
                  <a:srgbClr val="FF0000"/>
                </a:solidFill>
              </a:rPr>
              <a:t>靶标跟踪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及特定靶点研究进展剖析（关联在研药物给出评级；关联疾病适应症的分类整理）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6.</a:t>
            </a:r>
            <a:r>
              <a:rPr lang="zh-CN" altLang="en-US" b="1" dirty="0" smtClean="0">
                <a:solidFill>
                  <a:srgbClr val="FF0000"/>
                </a:solidFill>
              </a:rPr>
              <a:t>结构式检索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</a:pPr>
            <a:endParaRPr lang="en-US" altLang="zh-CN" sz="2000" dirty="0" smtClean="0"/>
          </a:p>
          <a:p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369175" cy="836612"/>
          </a:xfrm>
        </p:spPr>
        <p:txBody>
          <a:bodyPr/>
          <a:lstStyle/>
          <a:p>
            <a:r>
              <a:rPr lang="zh-CN" altLang="en-US" dirty="0" smtClean="0"/>
              <a:t>如何检索一篇特定疾病综述？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1. </a:t>
            </a:r>
            <a:r>
              <a:rPr lang="zh-CN" altLang="en-US" sz="2000" dirty="0" smtClean="0"/>
              <a:t>“</a:t>
            </a:r>
            <a:r>
              <a:rPr lang="en-US" altLang="zh-CN" sz="2000" dirty="0" smtClean="0"/>
              <a:t>Disease Briefing”</a:t>
            </a:r>
            <a:r>
              <a:rPr lang="zh-CN" altLang="en-US" sz="2000" dirty="0" smtClean="0"/>
              <a:t>检索入口</a:t>
            </a:r>
            <a:endParaRPr lang="en-US" altLang="zh-CN" sz="2000" dirty="0" smtClean="0"/>
          </a:p>
          <a:p>
            <a:r>
              <a:rPr lang="en-US" altLang="zh-CN" sz="1600" u="sng" dirty="0" smtClean="0">
                <a:solidFill>
                  <a:schemeClr val="tx2"/>
                </a:solidFill>
              </a:rPr>
              <a:t>1</a:t>
            </a:r>
            <a:r>
              <a:rPr lang="zh-CN" altLang="en-US" sz="1600" u="sng" dirty="0" smtClean="0">
                <a:solidFill>
                  <a:schemeClr val="tx2"/>
                </a:solidFill>
              </a:rPr>
              <a:t>）编写检索式</a:t>
            </a:r>
            <a:endParaRPr lang="en-US" altLang="zh-CN" sz="1600" u="sng" dirty="0" smtClean="0">
              <a:solidFill>
                <a:schemeClr val="tx2"/>
              </a:solidFill>
            </a:endParaRPr>
          </a:p>
          <a:p>
            <a:r>
              <a:rPr lang="en-US" altLang="zh-CN" sz="1600" u="sng" dirty="0" smtClean="0">
                <a:solidFill>
                  <a:schemeClr val="tx2"/>
                </a:solidFill>
              </a:rPr>
              <a:t>2</a:t>
            </a:r>
            <a:r>
              <a:rPr lang="zh-CN" altLang="en-US" sz="1600" u="sng" dirty="0" smtClean="0">
                <a:solidFill>
                  <a:schemeClr val="tx2"/>
                </a:solidFill>
              </a:rPr>
              <a:t>）根据疾病所属类别直接链接</a:t>
            </a:r>
            <a:endParaRPr lang="en-US" altLang="zh-CN" sz="1600" u="sng" dirty="0" smtClean="0">
              <a:solidFill>
                <a:schemeClr val="tx2"/>
              </a:solidFill>
            </a:endParaRP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2.    </a:t>
            </a:r>
            <a:r>
              <a:rPr lang="zh-CN" altLang="en-US" sz="2000" dirty="0" smtClean="0"/>
              <a:t>任何检索结果下的“</a:t>
            </a:r>
            <a:r>
              <a:rPr lang="en-US" altLang="zh-CN" sz="2000" dirty="0" smtClean="0"/>
              <a:t>Related Information”</a:t>
            </a:r>
            <a:r>
              <a:rPr lang="zh-CN" altLang="en-US" sz="2000" dirty="0" smtClean="0"/>
              <a:t>中的“</a:t>
            </a:r>
            <a:r>
              <a:rPr lang="en-US" altLang="zh-CN" sz="2000" dirty="0" smtClean="0"/>
              <a:t>Disease Briefing”</a:t>
            </a:r>
            <a:r>
              <a:rPr lang="zh-CN" altLang="en-US" sz="2000" dirty="0" smtClean="0"/>
              <a:t>链接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369175" cy="836612"/>
          </a:xfrm>
        </p:spPr>
        <p:txBody>
          <a:bodyPr/>
          <a:lstStyle/>
          <a:p>
            <a:r>
              <a:rPr lang="zh-CN" altLang="en-US" dirty="0" smtClean="0"/>
              <a:t>“</a:t>
            </a:r>
            <a:r>
              <a:rPr lang="en-US" altLang="zh-CN" dirty="0" smtClean="0"/>
              <a:t>Disease Briefing”</a:t>
            </a:r>
            <a:r>
              <a:rPr lang="zh-CN" altLang="en-US" dirty="0" smtClean="0"/>
              <a:t>检索入口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583" y="1428736"/>
            <a:ext cx="2562225" cy="4772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1520" y="4797152"/>
            <a:ext cx="2428892" cy="345790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84784"/>
            <a:ext cx="2381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484784"/>
            <a:ext cx="6572250" cy="246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492896"/>
            <a:ext cx="5572125" cy="371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7575" y="404664"/>
            <a:ext cx="7369175" cy="836612"/>
          </a:xfrm>
        </p:spPr>
        <p:txBody>
          <a:bodyPr/>
          <a:lstStyle/>
          <a:p>
            <a:r>
              <a:rPr lang="zh-CN" altLang="en-US" dirty="0" smtClean="0"/>
              <a:t>药物报告</a:t>
            </a:r>
            <a:r>
              <a:rPr lang="en-US" altLang="zh-CN" dirty="0" smtClean="0"/>
              <a:t>/</a:t>
            </a:r>
            <a:r>
              <a:rPr lang="zh-CN" altLang="en-US" dirty="0" smtClean="0"/>
              <a:t>靶点报告直接链接查看疾病综述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12104"/>
            <a:ext cx="7748643" cy="5429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357826"/>
            <a:ext cx="7786743" cy="119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400" y="476672"/>
            <a:ext cx="8001056" cy="836612"/>
          </a:xfrm>
        </p:spPr>
        <p:txBody>
          <a:bodyPr/>
          <a:lstStyle/>
          <a:p>
            <a:pPr lvl="1"/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研读疾病综述：一篇疾病综述里面到底有什么？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9108504" cy="5426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63688" y="1340768"/>
            <a:ext cx="2006998" cy="203132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糖尿病的基本概况</a:t>
            </a:r>
            <a:endParaRPr lang="en-US" altLang="zh-CN" sz="1400" b="1" u="sng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）分类：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型，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II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型，妊娠型，前驱型糖尿病和代谢综合征等。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）病理学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）危险因素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）流行病学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）发病率和死亡率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）治疗费用</a:t>
            </a: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3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91680" y="1052736"/>
            <a:ext cx="2880320" cy="160043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诊断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预防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治疗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五</a:t>
            </a:r>
            <a:r>
              <a:rPr lang="en-US" altLang="zh-CN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药物作用靶点（</a:t>
            </a:r>
            <a:r>
              <a:rPr lang="en-US" altLang="zh-CN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zh-CN" altLang="en-US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型和</a:t>
            </a:r>
            <a:r>
              <a:rPr lang="en-US" altLang="zh-CN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II</a:t>
            </a:r>
            <a:r>
              <a:rPr lang="zh-CN" altLang="en-US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型糖尿病的靶点通路图）</a:t>
            </a:r>
            <a:endParaRPr lang="en-US" altLang="zh-CN" sz="1400" u="sng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六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最新头条</a:t>
            </a:r>
            <a:endParaRPr lang="en-US" altLang="zh-CN" sz="1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七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专业术语（动画）</a:t>
            </a: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84984"/>
            <a:ext cx="5984501" cy="3313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987824" y="2636912"/>
            <a:ext cx="4968552" cy="280831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06413"/>
            <a:ext cx="7369175" cy="836612"/>
          </a:xfrm>
        </p:spPr>
        <p:txBody>
          <a:bodyPr/>
          <a:lstStyle/>
          <a:p>
            <a:r>
              <a:rPr lang="zh-CN" altLang="en-US" sz="2400" dirty="0" smtClean="0"/>
              <a:t>请大家注册属于自己的账号，设置密码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374" y="1510050"/>
            <a:ext cx="8118073" cy="4596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55976" y="2348880"/>
            <a:ext cx="4067944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使用最常用的邮箱，设置密码</a:t>
            </a:r>
            <a:endParaRPr lang="en-US" altLang="zh-CN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密码要求：至少一个数字</a:t>
            </a:r>
            <a:r>
              <a:rPr lang="en-US" altLang="zh-CN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一个特殊字符；至少</a:t>
            </a:r>
            <a:r>
              <a:rPr lang="en-US" altLang="zh-CN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个字符长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6305550" cy="43148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62275"/>
            <a:ext cx="4343400" cy="3895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99592" y="1844824"/>
            <a:ext cx="2880320" cy="52322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专业术语的整合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动画解读机理过程</a:t>
            </a: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2011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504" y="2132856"/>
            <a:ext cx="3168352" cy="52322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阅读大量文献，将靶点与疾病相关联，并且对靶点在研药物也做了关联。</a:t>
            </a: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5697"/>
            <a:ext cx="9144000" cy="63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91680" y="748442"/>
            <a:ext cx="2006998" cy="160043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en-US" altLang="zh-CN" sz="1400" b="1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b="1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糖尿病的基本概况</a:t>
            </a:r>
            <a:endParaRPr lang="en-US" altLang="zh-CN" sz="1400" b="1" u="sng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）分类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）病理学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）危险因素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）流行病学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）发病率和死亡率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）治疗费用</a:t>
            </a: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476634"/>
            <a:ext cx="2880320" cy="160043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诊断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预防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治疗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五</a:t>
            </a:r>
            <a:r>
              <a:rPr lang="en-US" altLang="zh-CN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药物作用靶点（</a:t>
            </a:r>
            <a:r>
              <a:rPr lang="en-US" altLang="zh-CN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zh-CN" altLang="en-US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型和</a:t>
            </a:r>
            <a:r>
              <a:rPr lang="en-US" altLang="zh-CN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II</a:t>
            </a:r>
            <a:r>
              <a:rPr lang="zh-CN" altLang="en-US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型糖尿病的靶点通路图）</a:t>
            </a:r>
            <a:endParaRPr lang="en-US" altLang="zh-CN" sz="1400" u="sng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六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最新头条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七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专业术语（动画）</a:t>
            </a: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4365104"/>
            <a:ext cx="1440160" cy="95410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链接：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）网站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）出版物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）指南</a:t>
            </a: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5589240"/>
            <a:ext cx="1440160" cy="73866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相关信息：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）药物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）文献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828925" cy="453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2656"/>
            <a:ext cx="4695825" cy="418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09120"/>
            <a:ext cx="7762875" cy="212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620688"/>
            <a:ext cx="1440160" cy="30777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重要网站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692696"/>
            <a:ext cx="1440160" cy="30777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重要出版物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4725144"/>
            <a:ext cx="1440160" cy="30777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疾病指南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369175" cy="836612"/>
          </a:xfrm>
        </p:spPr>
        <p:txBody>
          <a:bodyPr/>
          <a:lstStyle/>
          <a:p>
            <a:r>
              <a:rPr lang="zh-CN" altLang="en-US" dirty="0" smtClean="0"/>
              <a:t>一篇综述内容来自</a:t>
            </a:r>
            <a:r>
              <a:rPr lang="en-US" altLang="zh-CN" dirty="0" smtClean="0"/>
              <a:t>468</a:t>
            </a:r>
            <a:r>
              <a:rPr lang="zh-CN" altLang="en-US" dirty="0" smtClean="0"/>
              <a:t>篇文献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353243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2195736" y="1484784"/>
            <a:ext cx="4176464" cy="914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548680"/>
            <a:ext cx="8933604" cy="68580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Integrity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解决如下问题（实战操作）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1.Thomson Reuters Integrity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数据库</a:t>
            </a:r>
            <a:r>
              <a:rPr lang="zh-CN" alt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基本简介</a:t>
            </a:r>
            <a:endParaRPr lang="en-US" altLang="zh-CN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信息情报</a:t>
            </a:r>
            <a:r>
              <a:rPr lang="zh-CN" alt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最前沿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（新闻，专利，会议，新分子实体，基因研究，临床试验快讯）</a:t>
            </a:r>
            <a:endParaRPr lang="en-US" altLang="zh-CN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3.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如何深入研读一篇疾病综述？（多维度）</a:t>
            </a:r>
            <a:endParaRPr lang="en-US" altLang="zh-CN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b="1" u="sng" dirty="0" smtClean="0">
                <a:solidFill>
                  <a:schemeClr val="accent4">
                    <a:lumMod val="50000"/>
                  </a:schemeClr>
                </a:solidFill>
              </a:rPr>
              <a:t>4.“</a:t>
            </a:r>
            <a:r>
              <a:rPr lang="zh-CN" altLang="en-US" b="1" u="sng" dirty="0" smtClean="0">
                <a:solidFill>
                  <a:schemeClr val="accent4">
                    <a:lumMod val="50000"/>
                  </a:schemeClr>
                </a:solidFill>
              </a:rPr>
              <a:t>药物检索”（多重</a:t>
            </a:r>
            <a:r>
              <a:rPr lang="zh-CN" altLang="en-US" b="1" u="sng" dirty="0" smtClean="0">
                <a:solidFill>
                  <a:srgbClr val="FF0000"/>
                </a:solidFill>
              </a:rPr>
              <a:t>检索条件限制</a:t>
            </a:r>
            <a:r>
              <a:rPr lang="zh-CN" altLang="en-US" b="1" u="sng" dirty="0" smtClean="0">
                <a:solidFill>
                  <a:schemeClr val="accent4">
                    <a:lumMod val="50000"/>
                  </a:schemeClr>
                </a:solidFill>
              </a:rPr>
              <a:t>，强大</a:t>
            </a:r>
            <a:r>
              <a:rPr lang="zh-CN" altLang="en-US" b="1" u="sng" dirty="0" smtClean="0">
                <a:solidFill>
                  <a:srgbClr val="FF0000"/>
                </a:solidFill>
              </a:rPr>
              <a:t>筛选</a:t>
            </a:r>
            <a:r>
              <a:rPr lang="zh-CN" altLang="en-US" b="1" u="sng" dirty="0" smtClean="0">
                <a:solidFill>
                  <a:schemeClr val="accent4">
                    <a:lumMod val="50000"/>
                  </a:schemeClr>
                </a:solidFill>
              </a:rPr>
              <a:t>功能）</a:t>
            </a:r>
            <a:endParaRPr lang="en-US" altLang="zh-CN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/>
              <a:t>      </a:t>
            </a: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4.1</a:t>
            </a:r>
            <a:r>
              <a:rPr lang="zh-CN" altLang="zh-CN" dirty="0" smtClean="0">
                <a:solidFill>
                  <a:schemeClr val="accent4">
                    <a:lumMod val="50000"/>
                  </a:schemeClr>
                </a:solidFill>
              </a:rPr>
              <a:t>设置专属</a:t>
            </a:r>
            <a:r>
              <a:rPr lang="en-US" altLang="zh-CN" b="1" dirty="0" smtClean="0">
                <a:solidFill>
                  <a:srgbClr val="FF0000"/>
                </a:solidFill>
              </a:rPr>
              <a:t>Email</a:t>
            </a:r>
            <a:r>
              <a:rPr lang="zh-CN" altLang="zh-CN" b="1" dirty="0" smtClean="0">
                <a:solidFill>
                  <a:srgbClr val="FF0000"/>
                </a:solidFill>
              </a:rPr>
              <a:t>跟踪</a:t>
            </a:r>
            <a:r>
              <a:rPr lang="zh-CN" altLang="zh-CN" dirty="0" smtClean="0">
                <a:solidFill>
                  <a:schemeClr val="accent4">
                    <a:lumMod val="50000"/>
                  </a:schemeClr>
                </a:solidFill>
              </a:rPr>
              <a:t>获取更新内容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      4.2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构效关系比较（</a:t>
            </a:r>
            <a:r>
              <a:rPr lang="en-US" altLang="zh-CN" b="1" dirty="0" smtClean="0">
                <a:solidFill>
                  <a:srgbClr val="FF0000"/>
                </a:solidFill>
              </a:rPr>
              <a:t>IC-50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等数据的排序和取平均值）</a:t>
            </a:r>
            <a:endParaRPr lang="zh-CN" altLang="zh-CN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5.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最新</a:t>
            </a:r>
            <a:r>
              <a:rPr lang="zh-CN" altLang="en-US" b="1" dirty="0" smtClean="0">
                <a:solidFill>
                  <a:srgbClr val="FF0000"/>
                </a:solidFill>
              </a:rPr>
              <a:t>靶标跟踪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及特定靶点研究进展剖析（关联在研药物给出评级；关联疾病适应症的分类整理）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6.</a:t>
            </a:r>
            <a:r>
              <a:rPr lang="zh-CN" altLang="en-US" b="1" dirty="0" smtClean="0">
                <a:solidFill>
                  <a:srgbClr val="FF0000"/>
                </a:solidFill>
              </a:rPr>
              <a:t>结构式检索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</a:pPr>
            <a:endParaRPr lang="en-US" altLang="zh-CN" sz="2000" dirty="0" smtClean="0"/>
          </a:p>
          <a:p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369175" cy="836612"/>
          </a:xfrm>
        </p:spPr>
        <p:txBody>
          <a:bodyPr/>
          <a:lstStyle/>
          <a:p>
            <a:pPr lvl="1">
              <a:lnSpc>
                <a:spcPct val="140000"/>
              </a:lnSpc>
            </a:pPr>
            <a:r>
              <a:rPr lang="en-US" altLang="zh-CN" sz="2400" u="sng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 u="sng" dirty="0" smtClean="0">
                <a:latin typeface="微软雅黑" pitchFamily="34" charset="-122"/>
                <a:ea typeface="微软雅黑" pitchFamily="34" charset="-122"/>
              </a:rPr>
              <a:t>药物检索”（多重</a:t>
            </a:r>
            <a:r>
              <a:rPr lang="zh-CN" altLang="en-US" sz="2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检索条件限制</a:t>
            </a:r>
            <a:r>
              <a:rPr lang="zh-CN" altLang="en-US" sz="2400" u="sng" dirty="0" smtClean="0">
                <a:latin typeface="微软雅黑" pitchFamily="34" charset="-122"/>
                <a:ea typeface="微软雅黑" pitchFamily="34" charset="-122"/>
              </a:rPr>
              <a:t>，强大</a:t>
            </a:r>
            <a:r>
              <a:rPr lang="zh-CN" altLang="en-US" sz="2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筛选</a:t>
            </a:r>
            <a:r>
              <a:rPr lang="zh-CN" altLang="en-US" sz="2400" u="sng" dirty="0" smtClean="0">
                <a:latin typeface="微软雅黑" pitchFamily="34" charset="-122"/>
                <a:ea typeface="微软雅黑" pitchFamily="34" charset="-122"/>
              </a:rPr>
              <a:t>功能）</a:t>
            </a:r>
            <a:endParaRPr lang="zh-CN" altLang="zh-CN" sz="2400" u="sng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0261"/>
            <a:ext cx="81819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71800" y="1772816"/>
            <a:ext cx="2952328" cy="468052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5536" y="764704"/>
            <a:ext cx="2304256" cy="57606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8144" y="2132856"/>
            <a:ext cx="2304256" cy="332398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系统编号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药物名称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化学名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CAS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分子量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最高研发阶段</a:t>
            </a:r>
            <a:endParaRPr lang="en-US" altLang="zh-CN" sz="1400" u="sng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上市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注册时间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研究组织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相关研究组织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适应症</a:t>
            </a:r>
            <a:endParaRPr lang="en-US" altLang="zh-CN" sz="1400" u="sng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治疗领域</a:t>
            </a:r>
            <a:endParaRPr lang="en-US" altLang="zh-CN" sz="1400" u="sng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作用机制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产品概述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产品分类</a:t>
            </a:r>
            <a:endParaRPr lang="en-US" altLang="zh-CN" sz="1400" u="sng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天然产物来源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自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XX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时间段起</a:t>
            </a: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多种条件限制</a:t>
            </a:r>
            <a:r>
              <a:rPr lang="zh-CN" altLang="en-US" sz="2400" dirty="0" smtClean="0"/>
              <a:t>检索意味着，您可以从</a:t>
            </a:r>
            <a:r>
              <a:rPr lang="en-US" altLang="zh-CN" sz="2400" dirty="0" smtClean="0"/>
              <a:t>43</a:t>
            </a:r>
            <a:r>
              <a:rPr lang="zh-CN" altLang="en-US" sz="2400" dirty="0" smtClean="0"/>
              <a:t>万化合物中：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700808"/>
            <a:ext cx="6912768" cy="95410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您可以了解某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适应症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治疗领域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的所有在研化合物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您可以了解某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研发阶段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全球在研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pipeline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您可以了解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某类（生物药，中药，化学药）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全球有多少种及在研情况？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51920" y="2708920"/>
            <a:ext cx="648072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60032" y="3068960"/>
            <a:ext cx="1728192" cy="92333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Filter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725144"/>
            <a:ext cx="6912768" cy="52322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利用不同筛选结果界面的“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Filter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”过滤功能对检索结果进行精炼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-27384"/>
            <a:ext cx="7369175" cy="836612"/>
          </a:xfrm>
        </p:spPr>
        <p:txBody>
          <a:bodyPr/>
          <a:lstStyle/>
          <a:p>
            <a:r>
              <a:rPr lang="zh-CN" altLang="en-US" dirty="0" smtClean="0"/>
              <a:t>举例：以</a:t>
            </a:r>
            <a:r>
              <a:rPr lang="en-US" dirty="0" smtClean="0"/>
              <a:t>thrombosis</a:t>
            </a:r>
            <a:r>
              <a:rPr lang="zh-CN" altLang="en-US" dirty="0" smtClean="0"/>
              <a:t>为适应症检索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199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827584" y="5301208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该页面下需要学会三种操作方式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2088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452320" y="2276872"/>
            <a:ext cx="1763688" cy="576064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52120" y="908720"/>
            <a:ext cx="1763688" cy="432048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2348880"/>
            <a:ext cx="827584" cy="338437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116632"/>
            <a:ext cx="8208912" cy="73866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Integrity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数据库所有模块里的界面从“功能”角度都是这三部分，请谨记！！！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endParaRPr 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1916832"/>
            <a:ext cx="1612304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过滤筛选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1268760"/>
            <a:ext cx="1612304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保存检索式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邮件提醒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导出中心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Integrity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报告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916832"/>
            <a:ext cx="324036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点击查看一篇完整的药物报告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64088" y="4221088"/>
            <a:ext cx="2895600" cy="1522413"/>
          </a:xfrm>
          <a:prstGeom prst="rect">
            <a:avLst/>
          </a:prstGeom>
          <a:solidFill>
            <a:srgbClr val="FFFFCC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s-ES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检索结果进行分析：药物技术类型；药物来源；治疗领域；作用机制；研发机构；研发阶段；药物</a:t>
            </a:r>
            <a:r>
              <a:rPr lang="zh-CN" altLang="es-ES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靶标</a:t>
            </a:r>
            <a:r>
              <a:rPr lang="en-US" altLang="zh-CN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;</a:t>
            </a:r>
            <a:r>
              <a:rPr lang="zh-CN" altLang="en-US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给药途径</a:t>
            </a:r>
            <a:r>
              <a:rPr lang="zh-CN" altLang="es-ES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等等</a:t>
            </a:r>
            <a:endParaRPr lang="es-ES" altLang="zh-CN" dirty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548680"/>
            <a:ext cx="8933604" cy="68580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Integrity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解决如下问题（实战操作）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1.Thomson Reuters Integrity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数据库</a:t>
            </a:r>
            <a:r>
              <a:rPr lang="zh-CN" altLang="en-US" b="1" dirty="0" smtClean="0">
                <a:solidFill>
                  <a:srgbClr val="FF0000"/>
                </a:solidFill>
              </a:rPr>
              <a:t>基本简介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2.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信息情报</a:t>
            </a:r>
            <a:r>
              <a:rPr lang="zh-CN" altLang="en-US" b="1" dirty="0" smtClean="0">
                <a:solidFill>
                  <a:srgbClr val="FF0000"/>
                </a:solidFill>
              </a:rPr>
              <a:t>最前沿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（新闻，专利，会议，新分子实体，基因研究，临床试验快讯）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如何深入研读</a:t>
            </a:r>
            <a:r>
              <a:rPr lang="zh-CN" altLang="en-US" b="1" dirty="0" smtClean="0">
                <a:solidFill>
                  <a:srgbClr val="FF0000"/>
                </a:solidFill>
              </a:rPr>
              <a:t>一篇疾病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综述？（多维度）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4.“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药物检索”（多重</a:t>
            </a:r>
            <a:r>
              <a:rPr lang="zh-CN" altLang="en-US" b="1" dirty="0" smtClean="0">
                <a:solidFill>
                  <a:srgbClr val="FF0000"/>
                </a:solidFill>
              </a:rPr>
              <a:t>检索条件限制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，强大</a:t>
            </a:r>
            <a:r>
              <a:rPr lang="zh-CN" altLang="en-US" dirty="0" smtClean="0">
                <a:solidFill>
                  <a:srgbClr val="FF0000"/>
                </a:solidFill>
              </a:rPr>
              <a:t>筛选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功能）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/>
              <a:t>      </a:t>
            </a: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4.1</a:t>
            </a:r>
            <a:r>
              <a:rPr lang="zh-CN" altLang="zh-CN" dirty="0" smtClean="0">
                <a:solidFill>
                  <a:schemeClr val="accent4">
                    <a:lumMod val="50000"/>
                  </a:schemeClr>
                </a:solidFill>
              </a:rPr>
              <a:t>设置专属</a:t>
            </a:r>
            <a:r>
              <a:rPr lang="en-US" altLang="zh-CN" b="1" dirty="0" smtClean="0">
                <a:solidFill>
                  <a:srgbClr val="FF0000"/>
                </a:solidFill>
              </a:rPr>
              <a:t>Email</a:t>
            </a:r>
            <a:r>
              <a:rPr lang="zh-CN" altLang="zh-CN" b="1" dirty="0" smtClean="0">
                <a:solidFill>
                  <a:srgbClr val="FF0000"/>
                </a:solidFill>
              </a:rPr>
              <a:t>跟踪</a:t>
            </a:r>
            <a:r>
              <a:rPr lang="zh-CN" altLang="zh-CN" dirty="0" smtClean="0">
                <a:solidFill>
                  <a:schemeClr val="accent4">
                    <a:lumMod val="50000"/>
                  </a:schemeClr>
                </a:solidFill>
              </a:rPr>
              <a:t>获取更新内容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      4.2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构效关系比较（</a:t>
            </a:r>
            <a:r>
              <a:rPr lang="en-US" altLang="zh-CN" b="1" dirty="0" smtClean="0">
                <a:solidFill>
                  <a:srgbClr val="FF0000"/>
                </a:solidFill>
              </a:rPr>
              <a:t>IC-50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等数据的排序和取平均值）</a:t>
            </a:r>
            <a:endParaRPr lang="zh-CN" altLang="zh-CN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5.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最新</a:t>
            </a:r>
            <a:r>
              <a:rPr lang="zh-CN" altLang="en-US" b="1" dirty="0" smtClean="0">
                <a:solidFill>
                  <a:srgbClr val="FF0000"/>
                </a:solidFill>
              </a:rPr>
              <a:t>靶标跟踪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及特定靶点研究进展剖析（关联在研药物给出评级；关联疾病适应症的分类整理）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6.</a:t>
            </a:r>
            <a:r>
              <a:rPr lang="zh-CN" altLang="en-US" b="1" dirty="0" smtClean="0">
                <a:solidFill>
                  <a:srgbClr val="FF0000"/>
                </a:solidFill>
              </a:rPr>
              <a:t>结构式检索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</a:pPr>
            <a:endParaRPr lang="en-US" altLang="zh-CN" sz="2000" dirty="0" smtClean="0"/>
          </a:p>
          <a:p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7369175" cy="836612"/>
          </a:xfrm>
        </p:spPr>
        <p:txBody>
          <a:bodyPr/>
          <a:lstStyle/>
          <a:p>
            <a:r>
              <a:rPr lang="zh-CN" altLang="en-US" sz="2400" dirty="0" smtClean="0"/>
              <a:t>过滤功能演示：</a:t>
            </a:r>
            <a:r>
              <a:rPr lang="zh-CN" altLang="en-US" sz="2400" dirty="0" smtClean="0">
                <a:solidFill>
                  <a:srgbClr val="FF0000"/>
                </a:solidFill>
              </a:rPr>
              <a:t>研发阶段精炼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2758"/>
            <a:ext cx="6264696" cy="5920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1043608" y="3212976"/>
            <a:ext cx="576064" cy="338437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39952" y="1916832"/>
            <a:ext cx="1944216" cy="136815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6972300" cy="490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060848"/>
            <a:ext cx="6505575" cy="361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908720"/>
            <a:ext cx="31146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548680"/>
            <a:ext cx="8933604" cy="68580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Integrity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解决如下问题（实战操作）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1.Thomson Reuters Integrity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数据库</a:t>
            </a:r>
            <a:r>
              <a:rPr lang="zh-CN" alt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基本简介</a:t>
            </a:r>
            <a:endParaRPr lang="en-US" altLang="zh-CN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信息情报</a:t>
            </a:r>
            <a:r>
              <a:rPr lang="zh-CN" alt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最前沿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（新闻，专利，会议，新分子实体，基因研究，临床试验快讯）</a:t>
            </a:r>
            <a:endParaRPr lang="en-US" altLang="zh-CN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3.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如何深入研读一篇疾病综述？（多维度）</a:t>
            </a:r>
            <a:endParaRPr lang="en-US" altLang="zh-CN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b="1" u="sng" dirty="0" smtClean="0">
                <a:solidFill>
                  <a:schemeClr val="accent4">
                    <a:lumMod val="50000"/>
                  </a:schemeClr>
                </a:solidFill>
              </a:rPr>
              <a:t>4.“</a:t>
            </a:r>
            <a:r>
              <a:rPr lang="zh-CN" altLang="en-US" b="1" u="sng" dirty="0" smtClean="0">
                <a:solidFill>
                  <a:schemeClr val="accent4">
                    <a:lumMod val="50000"/>
                  </a:schemeClr>
                </a:solidFill>
              </a:rPr>
              <a:t>药物检索”（多重</a:t>
            </a:r>
            <a:r>
              <a:rPr lang="zh-CN" altLang="en-US" b="1" u="sng" dirty="0" smtClean="0">
                <a:solidFill>
                  <a:srgbClr val="FF0000"/>
                </a:solidFill>
              </a:rPr>
              <a:t>检索条件限制</a:t>
            </a:r>
            <a:r>
              <a:rPr lang="zh-CN" altLang="en-US" b="1" u="sng" dirty="0" smtClean="0">
                <a:solidFill>
                  <a:schemeClr val="accent4">
                    <a:lumMod val="50000"/>
                  </a:schemeClr>
                </a:solidFill>
              </a:rPr>
              <a:t>，强大</a:t>
            </a:r>
            <a:r>
              <a:rPr lang="zh-CN" altLang="en-US" b="1" u="sng" dirty="0" smtClean="0">
                <a:solidFill>
                  <a:srgbClr val="FF0000"/>
                </a:solidFill>
              </a:rPr>
              <a:t>筛选</a:t>
            </a:r>
            <a:r>
              <a:rPr lang="zh-CN" altLang="en-US" b="1" u="sng" dirty="0" smtClean="0">
                <a:solidFill>
                  <a:schemeClr val="accent4">
                    <a:lumMod val="50000"/>
                  </a:schemeClr>
                </a:solidFill>
              </a:rPr>
              <a:t>功能）</a:t>
            </a:r>
            <a:endParaRPr lang="en-US" altLang="zh-CN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/>
              <a:t>      </a:t>
            </a:r>
            <a:r>
              <a:rPr lang="en-US" altLang="zh-CN" b="1" u="sng" dirty="0" smtClean="0">
                <a:solidFill>
                  <a:schemeClr val="accent4">
                    <a:lumMod val="50000"/>
                  </a:schemeClr>
                </a:solidFill>
              </a:rPr>
              <a:t>4.1</a:t>
            </a:r>
            <a:r>
              <a:rPr lang="zh-CN" altLang="zh-CN" b="1" u="sng" dirty="0" smtClean="0">
                <a:solidFill>
                  <a:schemeClr val="accent4">
                    <a:lumMod val="50000"/>
                  </a:schemeClr>
                </a:solidFill>
              </a:rPr>
              <a:t>设置专属</a:t>
            </a:r>
            <a:r>
              <a:rPr lang="en-US" altLang="zh-CN" b="1" u="sng" dirty="0" smtClean="0">
                <a:solidFill>
                  <a:srgbClr val="FF0000"/>
                </a:solidFill>
              </a:rPr>
              <a:t>Email</a:t>
            </a:r>
            <a:r>
              <a:rPr lang="zh-CN" altLang="zh-CN" b="1" u="sng" dirty="0" smtClean="0">
                <a:solidFill>
                  <a:srgbClr val="FF0000"/>
                </a:solidFill>
              </a:rPr>
              <a:t>跟踪</a:t>
            </a:r>
            <a:r>
              <a:rPr lang="zh-CN" altLang="zh-CN" b="1" u="sng" dirty="0" smtClean="0">
                <a:solidFill>
                  <a:schemeClr val="accent4">
                    <a:lumMod val="50000"/>
                  </a:schemeClr>
                </a:solidFill>
              </a:rPr>
              <a:t>获取更新内容</a:t>
            </a:r>
            <a:endParaRPr lang="en-US" altLang="zh-CN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      4.2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构效关系比较（</a:t>
            </a:r>
            <a:r>
              <a:rPr lang="en-US" altLang="zh-CN" dirty="0" smtClean="0">
                <a:solidFill>
                  <a:srgbClr val="FF0000"/>
                </a:solidFill>
              </a:rPr>
              <a:t>IC-50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等数据的排序和取平均值）</a:t>
            </a:r>
            <a:endParaRPr lang="zh-CN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5.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最新</a:t>
            </a:r>
            <a:r>
              <a:rPr lang="zh-CN" altLang="en-US" b="1" dirty="0" smtClean="0">
                <a:solidFill>
                  <a:srgbClr val="FF0000"/>
                </a:solidFill>
              </a:rPr>
              <a:t>靶标跟踪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及特定靶点研究进展剖析（关联在研药物给出评级；关联疾病适应症的分类整理）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6.</a:t>
            </a:r>
            <a:r>
              <a:rPr lang="zh-CN" altLang="en-US" b="1" dirty="0" smtClean="0">
                <a:solidFill>
                  <a:srgbClr val="FF0000"/>
                </a:solidFill>
              </a:rPr>
              <a:t>结构式检索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</a:pPr>
            <a:endParaRPr lang="en-US" altLang="zh-CN" sz="2000" dirty="0" smtClean="0"/>
          </a:p>
          <a:p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2088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652120" y="1196752"/>
            <a:ext cx="1763688" cy="432048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52120" y="1628800"/>
            <a:ext cx="1800200" cy="36004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116632"/>
            <a:ext cx="8208912" cy="73866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Integrity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数据库所有模块里的界面从“功能”角度都是这三部分，请谨记！！！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endParaRPr 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1268760"/>
            <a:ext cx="1612304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保存检索式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邮件提醒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导出中心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Integrity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报告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62793"/>
            <a:ext cx="4248472" cy="4602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427984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对页面下的“检索式结果”设置提醒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0068"/>
            <a:ext cx="2520280" cy="724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764704"/>
            <a:ext cx="4429125" cy="74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16016" y="46365"/>
            <a:ext cx="4104456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Keep Me Posted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：对选定的某条记录设置邮件提醒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652120" y="1916832"/>
            <a:ext cx="1763688" cy="432048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52120" y="2348880"/>
            <a:ext cx="1800200" cy="36004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116632"/>
            <a:ext cx="8208912" cy="73866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Integrity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数据库所有模块里的界面从“功能”角度都是这三部分，请谨记！！！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endParaRPr 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1268760"/>
            <a:ext cx="1612304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保存检索式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邮件提醒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导出中心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Integrity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报告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064896" cy="5543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548680"/>
            <a:ext cx="7992888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xport Center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：选择希望导出的内容，导出报告，格式一般为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Word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72708"/>
            <a:ext cx="7920880" cy="4144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7992888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ntegrity Report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：导出报告，类型和内容固定，在主页的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Report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里下载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3568" y="2060848"/>
            <a:ext cx="4438650" cy="3867150"/>
            <a:chOff x="683568" y="2060848"/>
            <a:chExt cx="4438650" cy="38671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2060848"/>
              <a:ext cx="4438650" cy="38671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347864" y="2708920"/>
              <a:ext cx="1763688" cy="432048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95450" y="2348880"/>
            <a:ext cx="7448550" cy="3771900"/>
            <a:chOff x="1695450" y="2348880"/>
            <a:chExt cx="7448550" cy="37719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5450" y="2348880"/>
              <a:ext cx="7448550" cy="37719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7380312" y="4149080"/>
              <a:ext cx="1368152" cy="36004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2088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0" y="2348880"/>
            <a:ext cx="827584" cy="338437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116632"/>
            <a:ext cx="8208912" cy="73866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Integrity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数据库所有模块里的界面从“功能”角度都是这三部分，请谨记！！！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endParaRPr 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916832"/>
            <a:ext cx="324036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点击查看一篇完整的药物报告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34250" cy="435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98401"/>
            <a:ext cx="7258050" cy="551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7210425" cy="10096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548680"/>
            <a:ext cx="8933604" cy="68580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Integrity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解决如下问题（实战操作）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1.Thomson Reuters Integrity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数据库</a:t>
            </a:r>
            <a:r>
              <a:rPr lang="zh-CN" alt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基本简介</a:t>
            </a:r>
            <a:endParaRPr lang="en-US" altLang="zh-CN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信息情报</a:t>
            </a:r>
            <a:r>
              <a:rPr lang="zh-CN" alt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最前沿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（新闻，专利，会议，新分子实体，基因研究，临床试验快讯）</a:t>
            </a:r>
            <a:endParaRPr lang="en-US" altLang="zh-CN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3.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如何深入研读一篇疾病综述？（多维度）</a:t>
            </a:r>
            <a:endParaRPr lang="en-US" altLang="zh-CN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4.“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药物检索”（多重</a:t>
            </a:r>
            <a:r>
              <a:rPr lang="zh-CN" altLang="en-US" dirty="0" smtClean="0">
                <a:solidFill>
                  <a:srgbClr val="FF0000"/>
                </a:solidFill>
              </a:rPr>
              <a:t>检索条件限制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，强大</a:t>
            </a:r>
            <a:r>
              <a:rPr lang="zh-CN" altLang="en-US" dirty="0" smtClean="0">
                <a:solidFill>
                  <a:srgbClr val="FF0000"/>
                </a:solidFill>
              </a:rPr>
              <a:t>筛选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功能）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/>
              <a:t>      </a:t>
            </a: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4.1</a:t>
            </a:r>
            <a:r>
              <a:rPr lang="zh-CN" altLang="zh-CN" dirty="0" smtClean="0">
                <a:solidFill>
                  <a:schemeClr val="accent4">
                    <a:lumMod val="50000"/>
                  </a:schemeClr>
                </a:solidFill>
              </a:rPr>
              <a:t>设置专属</a:t>
            </a:r>
            <a:r>
              <a:rPr lang="en-US" altLang="zh-CN" dirty="0" smtClean="0">
                <a:solidFill>
                  <a:srgbClr val="FF0000"/>
                </a:solidFill>
              </a:rPr>
              <a:t>Email</a:t>
            </a:r>
            <a:r>
              <a:rPr lang="zh-CN" altLang="zh-CN" dirty="0" smtClean="0">
                <a:solidFill>
                  <a:srgbClr val="FF0000"/>
                </a:solidFill>
              </a:rPr>
              <a:t>跟踪</a:t>
            </a:r>
            <a:r>
              <a:rPr lang="zh-CN" altLang="zh-CN" dirty="0" smtClean="0">
                <a:solidFill>
                  <a:schemeClr val="accent4">
                    <a:lumMod val="50000"/>
                  </a:schemeClr>
                </a:solidFill>
              </a:rPr>
              <a:t>获取更新内容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b="1" u="sng" dirty="0" smtClean="0">
                <a:solidFill>
                  <a:schemeClr val="accent4">
                    <a:lumMod val="50000"/>
                  </a:schemeClr>
                </a:solidFill>
              </a:rPr>
              <a:t>      4.2</a:t>
            </a:r>
            <a:r>
              <a:rPr lang="zh-CN" altLang="en-US" b="1" u="sng" dirty="0" smtClean="0">
                <a:solidFill>
                  <a:schemeClr val="accent4">
                    <a:lumMod val="50000"/>
                  </a:schemeClr>
                </a:solidFill>
              </a:rPr>
              <a:t>构效关系比较（</a:t>
            </a:r>
            <a:r>
              <a:rPr lang="en-US" altLang="zh-CN" b="1" u="sng" dirty="0" smtClean="0">
                <a:solidFill>
                  <a:srgbClr val="FF0000"/>
                </a:solidFill>
              </a:rPr>
              <a:t>IC-50</a:t>
            </a:r>
            <a:r>
              <a:rPr lang="zh-CN" altLang="en-US" b="1" u="sng" dirty="0" smtClean="0">
                <a:solidFill>
                  <a:schemeClr val="accent4">
                    <a:lumMod val="50000"/>
                  </a:schemeClr>
                </a:solidFill>
              </a:rPr>
              <a:t>等数据的排序和取平均值）</a:t>
            </a:r>
            <a:endParaRPr lang="zh-CN" altLang="zh-CN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5.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最新</a:t>
            </a:r>
            <a:r>
              <a:rPr lang="zh-CN" altLang="en-US" b="1" dirty="0" smtClean="0">
                <a:solidFill>
                  <a:srgbClr val="FF0000"/>
                </a:solidFill>
              </a:rPr>
              <a:t>靶标跟踪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及特定靶点研究进展剖析（关联在研药物给出评级；关联疾病适应症的分类整理）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6.</a:t>
            </a:r>
            <a:r>
              <a:rPr lang="zh-CN" altLang="en-US" b="1" dirty="0" smtClean="0">
                <a:solidFill>
                  <a:srgbClr val="FF0000"/>
                </a:solidFill>
              </a:rPr>
              <a:t>结构式检索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</a:pPr>
            <a:endParaRPr lang="en-US" altLang="zh-CN" sz="2000" dirty="0" smtClean="0"/>
          </a:p>
          <a:p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69175" cy="792088"/>
          </a:xfrm>
        </p:spPr>
        <p:txBody>
          <a:bodyPr/>
          <a:lstStyle/>
          <a:p>
            <a:r>
              <a:rPr lang="en-US" altLang="zh-CN" dirty="0" smtClean="0"/>
              <a:t>Thomson Reuters Integrity </a:t>
            </a:r>
            <a:r>
              <a:rPr lang="zh-CN" altLang="en-US" dirty="0" smtClean="0"/>
              <a:t>数据库</a:t>
            </a:r>
            <a:endParaRPr lang="zh-CN" altLang="zh-CN" dirty="0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Company Confidential – For internal use only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B8247D-C944-431B-B344-9D6C0FAFB047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3317" name="Content Placeholder 5"/>
          <p:cNvSpPr>
            <a:spLocks noGrp="1"/>
          </p:cNvSpPr>
          <p:nvPr>
            <p:ph idx="1"/>
          </p:nvPr>
        </p:nvSpPr>
        <p:spPr>
          <a:xfrm>
            <a:off x="914400" y="1447800"/>
            <a:ext cx="7369175" cy="4570412"/>
          </a:xfrm>
        </p:spPr>
        <p:txBody>
          <a:bodyPr/>
          <a:lstStyle/>
          <a:p>
            <a:r>
              <a:rPr lang="zh-CN" altLang="en-US" dirty="0" smtClean="0"/>
              <a:t>服务于医药研发全过程的信息平台</a:t>
            </a:r>
            <a:endParaRPr lang="en-US" altLang="zh-CN" dirty="0" smtClean="0"/>
          </a:p>
          <a:p>
            <a:r>
              <a:rPr lang="zh-CN" altLang="en-US" dirty="0" smtClean="0"/>
              <a:t>为药物研发项目提供</a:t>
            </a:r>
            <a:r>
              <a:rPr lang="zh-CN" altLang="en-US" dirty="0" smtClean="0">
                <a:solidFill>
                  <a:srgbClr val="FF0000"/>
                </a:solidFill>
              </a:rPr>
              <a:t>及时、准确</a:t>
            </a:r>
            <a:r>
              <a:rPr lang="zh-CN" altLang="en-US" dirty="0" smtClean="0"/>
              <a:t>的相关信息</a:t>
            </a:r>
            <a:endParaRPr lang="zh-CN" altLang="zh-CN" dirty="0" smtClean="0"/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52936"/>
            <a:ext cx="4875322" cy="3360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2852936"/>
            <a:ext cx="273630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特点：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－ 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事实型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数据库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－ 针对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药物研发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－ 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每天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更新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－ 信息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准确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－ 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专家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意见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－ </a:t>
            </a:r>
            <a:r>
              <a:rPr lang="zh-CN" altLang="en-US" b="1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深度索引、高度关联</a:t>
            </a:r>
            <a:endParaRPr lang="en-US" altLang="zh-CN" b="1" u="sng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2636912"/>
            <a:ext cx="2808312" cy="34563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构效关系比较（结构与</a:t>
            </a:r>
            <a:r>
              <a:rPr lang="en-US" altLang="zh-CN" dirty="0" smtClean="0">
                <a:solidFill>
                  <a:srgbClr val="FF0000"/>
                </a:solidFill>
              </a:rPr>
              <a:t>IC-50</a:t>
            </a:r>
            <a:r>
              <a:rPr lang="zh-CN" altLang="en-US" dirty="0" smtClean="0"/>
              <a:t>；取平均值）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152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2123564"/>
            <a:ext cx="5544616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对系列化合物的构效关系比较：临床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II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期的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个药物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28184" y="4653136"/>
            <a:ext cx="1872208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8208912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5868144" y="3717032"/>
            <a:ext cx="2520280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4314"/>
            <a:ext cx="9116757" cy="3198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476672"/>
            <a:ext cx="3888432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个药物获得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550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条药理数据记录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476672"/>
            <a:ext cx="3312368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找到统一的比较数据：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IC-50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980728"/>
            <a:ext cx="3312368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做出构效关系列表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980728"/>
            <a:ext cx="4212976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对感兴趣的药物进行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IC-50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平均值计算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12360" y="3501008"/>
            <a:ext cx="1080120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5"/>
            <a:ext cx="4336482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476672"/>
            <a:ext cx="3888432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个药物获得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550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条药理数据记录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476672"/>
            <a:ext cx="3312368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找到统一的比较数据：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IC-50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908720"/>
            <a:ext cx="3888432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做出构效关系列表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908720"/>
            <a:ext cx="4212976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对感兴趣的药物进行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IC-50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平均值计算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63688" y="2276872"/>
            <a:ext cx="2376264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7458075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5004048" y="2780928"/>
            <a:ext cx="2016224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9638"/>
            <a:ext cx="9372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24744"/>
            <a:ext cx="7072362" cy="5304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76672"/>
            <a:ext cx="3888432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个药物获得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550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条药理数据记录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476672"/>
            <a:ext cx="3312368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找到统一的比较数据：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IC-50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908720"/>
            <a:ext cx="3888432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做出构效关系列表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980728"/>
            <a:ext cx="4212976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对感兴趣的药物进行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IC-50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平均值计算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064896" cy="4531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4644008" y="3501008"/>
            <a:ext cx="172819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5381625" cy="567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8" y="2509838"/>
            <a:ext cx="7896225" cy="1838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11560" y="3861048"/>
            <a:ext cx="7920880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548680"/>
            <a:ext cx="8933604" cy="68580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Integrity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解决如下问题（实战操作）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1.Thomson Reuters Integrity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数据库基本简介</a:t>
            </a:r>
            <a:endParaRPr lang="en-US" altLang="zh-CN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信息情报最前沿（新闻，专利，会议，新分子实体，基因研究，临床试验快讯）</a:t>
            </a:r>
            <a:endParaRPr lang="en-US" altLang="zh-CN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3.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如何深入研读一篇疾病综述？（多维度）</a:t>
            </a:r>
            <a:endParaRPr lang="en-US" altLang="zh-CN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4.“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药物检索”（多重检索条件限制，强大筛选功能）</a:t>
            </a:r>
            <a:endParaRPr lang="en-US" altLang="zh-CN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 4.1</a:t>
            </a:r>
            <a:r>
              <a:rPr lang="zh-CN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设置专属</a:t>
            </a: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Email</a:t>
            </a:r>
            <a:r>
              <a:rPr lang="zh-CN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跟踪获取更新内容</a:t>
            </a:r>
            <a:endParaRPr lang="en-US" altLang="zh-CN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 4.2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构效关系比较（</a:t>
            </a: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IC-50</a:t>
            </a:r>
            <a:r>
              <a:rPr lang="zh-CN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等数据的排序和取平均值）</a:t>
            </a:r>
            <a:endParaRPr lang="zh-CN" altLang="zh-CN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b="1" u="sng" dirty="0" smtClean="0">
                <a:solidFill>
                  <a:schemeClr val="accent4">
                    <a:lumMod val="50000"/>
                  </a:schemeClr>
                </a:solidFill>
              </a:rPr>
              <a:t>5.</a:t>
            </a:r>
            <a:r>
              <a:rPr lang="zh-CN" altLang="en-US" b="1" u="sng" dirty="0" smtClean="0">
                <a:solidFill>
                  <a:schemeClr val="accent4">
                    <a:lumMod val="50000"/>
                  </a:schemeClr>
                </a:solidFill>
              </a:rPr>
              <a:t>最新</a:t>
            </a:r>
            <a:r>
              <a:rPr lang="zh-CN" altLang="en-US" b="1" u="sng" dirty="0" smtClean="0">
                <a:solidFill>
                  <a:srgbClr val="FF0000"/>
                </a:solidFill>
              </a:rPr>
              <a:t>靶标跟踪</a:t>
            </a:r>
            <a:r>
              <a:rPr lang="zh-CN" altLang="en-US" b="1" u="sng" dirty="0" smtClean="0">
                <a:solidFill>
                  <a:schemeClr val="accent4">
                    <a:lumMod val="50000"/>
                  </a:schemeClr>
                </a:solidFill>
              </a:rPr>
              <a:t>及特定靶点研究进展剖析（关联在研药物给出评级；关联疾病适应症的分类整理）</a:t>
            </a:r>
            <a:endParaRPr lang="en-US" altLang="zh-CN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6.</a:t>
            </a:r>
            <a:r>
              <a:rPr lang="zh-CN" altLang="en-US" b="1" dirty="0" smtClean="0">
                <a:solidFill>
                  <a:srgbClr val="FF0000"/>
                </a:solidFill>
              </a:rPr>
              <a:t>结构式检索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</a:pPr>
            <a:endParaRPr lang="en-US" altLang="zh-CN" sz="2000" dirty="0" smtClean="0"/>
          </a:p>
          <a:p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72008" y="666157"/>
            <a:ext cx="9180512" cy="6435251"/>
            <a:chOff x="-36512" y="594149"/>
            <a:chExt cx="9180512" cy="643525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6512" y="4635924"/>
              <a:ext cx="9108504" cy="239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94149"/>
              <a:ext cx="9144000" cy="4193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3" name="Rectangle 21"/>
          <p:cNvSpPr>
            <a:spLocks noGrp="1" noChangeArrowheads="1"/>
          </p:cNvSpPr>
          <p:nvPr>
            <p:ph type="title"/>
          </p:nvPr>
        </p:nvSpPr>
        <p:spPr>
          <a:xfrm>
            <a:off x="214282" y="219060"/>
            <a:ext cx="8435975" cy="1066800"/>
          </a:xfrm>
        </p:spPr>
        <p:txBody>
          <a:bodyPr>
            <a:normAutofit fontScale="90000"/>
          </a:bodyPr>
          <a:lstStyle/>
          <a:p>
            <a:pPr marL="342900" indent="-342900" eaLnBrk="1" hangingPunct="1"/>
            <a:r>
              <a:rPr lang="en-US" altLang="zh-CN" b="1" dirty="0" smtClean="0"/>
              <a:t/>
            </a:r>
            <a:br>
              <a:rPr lang="en-US" altLang="zh-CN" b="1" dirty="0" smtClean="0"/>
            </a:br>
            <a:endParaRPr lang="en-US" altLang="zh-CN" b="1" dirty="0" smtClean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1412776"/>
            <a:ext cx="1928794" cy="285752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ts val="3200"/>
              </a:lnSpc>
            </a:pPr>
            <a:endParaRPr lang="zh-CN" alt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3012904" y="1196752"/>
            <a:ext cx="3143272" cy="357190"/>
          </a:xfrm>
          <a:prstGeom prst="borderCallout1">
            <a:avLst>
              <a:gd name="adj1" fmla="val 112028"/>
              <a:gd name="adj2" fmla="val 2833"/>
              <a:gd name="adj3" fmla="val 111854"/>
              <a:gd name="adj4" fmla="val -33924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进入检索中心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靶标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检索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u="sng" dirty="0" smtClean="0"/>
              <a:t>最新</a:t>
            </a:r>
            <a:r>
              <a:rPr lang="zh-CN" altLang="en-US" u="sng" dirty="0" smtClean="0">
                <a:solidFill>
                  <a:srgbClr val="FF0000"/>
                </a:solidFill>
              </a:rPr>
              <a:t>靶标跟踪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547813"/>
            <a:ext cx="86010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995936" y="2492896"/>
            <a:ext cx="3960440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614363"/>
            <a:ext cx="86772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187624" y="620688"/>
            <a:ext cx="4464496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15"/>
          <p:cNvGrpSpPr/>
          <p:nvPr/>
        </p:nvGrpSpPr>
        <p:grpSpPr>
          <a:xfrm>
            <a:off x="827584" y="2060849"/>
            <a:ext cx="4248472" cy="3314260"/>
            <a:chOff x="1338943" y="1741715"/>
            <a:chExt cx="3331027" cy="3026228"/>
          </a:xfrm>
        </p:grpSpPr>
        <p:sp>
          <p:nvSpPr>
            <p:cNvPr id="6" name="圆角矩形标注 9"/>
            <p:cNvSpPr/>
            <p:nvPr/>
          </p:nvSpPr>
          <p:spPr bwMode="auto">
            <a:xfrm>
              <a:off x="2340429" y="1741715"/>
              <a:ext cx="2307771" cy="591750"/>
            </a:xfrm>
            <a:prstGeom prst="wedgeRoundRectCallout">
              <a:avLst>
                <a:gd name="adj1" fmla="val -65007"/>
                <a:gd name="adj2" fmla="val 19097"/>
                <a:gd name="adj3" fmla="val 16667"/>
              </a:avLst>
            </a:prstGeom>
            <a:solidFill>
              <a:schemeClr val="bg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Validated</a:t>
              </a:r>
              <a:r>
                <a: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：有活跃（</a:t>
              </a: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UAD</a:t>
              </a:r>
              <a:r>
                <a: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）的药物在临床前及之后的阶段。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圆角矩形标注 10"/>
            <p:cNvSpPr/>
            <p:nvPr/>
          </p:nvSpPr>
          <p:spPr bwMode="auto">
            <a:xfrm>
              <a:off x="2340429" y="2710543"/>
              <a:ext cx="2329541" cy="1003671"/>
            </a:xfrm>
            <a:prstGeom prst="wedgeRoundRectCallout">
              <a:avLst>
                <a:gd name="adj1" fmla="val -63802"/>
                <a:gd name="adj2" fmla="val -21108"/>
                <a:gd name="adj3" fmla="val 16667"/>
              </a:avLst>
            </a:prstGeom>
            <a:solidFill>
              <a:schemeClr val="bg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Candidate</a:t>
              </a:r>
              <a:r>
                <a: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：有活跃（</a:t>
              </a: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UAD</a:t>
              </a:r>
              <a:r>
                <a: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）的药物在临床前及之后的阶段，但目前处于不活跃阶段（</a:t>
              </a: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NDR</a:t>
              </a:r>
              <a:r>
                <a: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）。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327" t="21412" r="61517" b="23331"/>
            <a:stretch>
              <a:fillRect/>
            </a:stretch>
          </p:blipFill>
          <p:spPr bwMode="auto">
            <a:xfrm>
              <a:off x="1349829" y="2209800"/>
              <a:ext cx="642257" cy="489857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7495" t="22640" r="32360" b="15963"/>
            <a:stretch>
              <a:fillRect/>
            </a:stretch>
          </p:blipFill>
          <p:spPr bwMode="auto">
            <a:xfrm>
              <a:off x="1338943" y="2841172"/>
              <a:ext cx="664029" cy="544285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65663" t="17729" r="4687" b="19647"/>
            <a:stretch>
              <a:fillRect/>
            </a:stretch>
          </p:blipFill>
          <p:spPr bwMode="auto">
            <a:xfrm>
              <a:off x="1338943" y="3603171"/>
              <a:ext cx="653143" cy="555172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</p:pic>
        <p:sp>
          <p:nvSpPr>
            <p:cNvPr id="11" name="圆角矩形标注 14"/>
            <p:cNvSpPr/>
            <p:nvPr/>
          </p:nvSpPr>
          <p:spPr bwMode="auto">
            <a:xfrm>
              <a:off x="2383972" y="4125685"/>
              <a:ext cx="2242457" cy="642258"/>
            </a:xfrm>
            <a:prstGeom prst="wedgeRoundRectCallout">
              <a:avLst>
                <a:gd name="adj1" fmla="val -65007"/>
                <a:gd name="adj2" fmla="val -49196"/>
                <a:gd name="adj3" fmla="val 16667"/>
              </a:avLst>
            </a:prstGeom>
            <a:solidFill>
              <a:schemeClr val="bg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Exploratory</a:t>
              </a:r>
              <a:r>
                <a: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：药物都在活性测试阶段。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2550"/>
            <a:ext cx="8305800" cy="908050"/>
          </a:xfrm>
          <a:noFill/>
          <a:ln/>
        </p:spPr>
        <p:txBody>
          <a:bodyPr/>
          <a:lstStyle/>
          <a:p>
            <a:r>
              <a:rPr lang="en-US" altLang="zh-CN" b="1" dirty="0" smtClean="0"/>
              <a:t>Thomson Reuters Integrity</a:t>
            </a:r>
            <a:r>
              <a:rPr lang="es-ES" altLang="es-ES" b="1" dirty="0" smtClean="0"/>
              <a:t> </a:t>
            </a:r>
            <a:r>
              <a:rPr lang="zh-CN" altLang="es-ES" b="1" dirty="0"/>
              <a:t>数据库主要内容</a:t>
            </a:r>
            <a:endParaRPr lang="es-ES" altLang="zh-CN" b="1" dirty="0"/>
          </a:p>
        </p:txBody>
      </p:sp>
      <p:graphicFrame>
        <p:nvGraphicFramePr>
          <p:cNvPr id="647232" name="Group 64"/>
          <p:cNvGraphicFramePr>
            <a:graphicFrameLocks noGrp="1"/>
          </p:cNvGraphicFramePr>
          <p:nvPr>
            <p:ph idx="1"/>
          </p:nvPr>
        </p:nvGraphicFramePr>
        <p:xfrm>
          <a:off x="216024" y="1268760"/>
          <a:ext cx="8748464" cy="5127434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374232"/>
                <a:gridCol w="4374232"/>
              </a:tblGrid>
              <a:tr h="7104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药物（包括化药与生物药） 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437,645</a:t>
                      </a: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( 400,999</a:t>
                      </a: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化学结构式数据 </a:t>
                      </a: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) 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</a:tr>
              <a:tr h="4015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药物靶标以及发病通路图 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2,522</a:t>
                      </a:r>
                      <a:r>
                        <a:rPr kumimoji="0" lang="es-E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kumimoji="0" lang="zh-CN" alt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药物靶标 </a:t>
                      </a:r>
                      <a:endParaRPr kumimoji="0" lang="zh-CN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</a:tr>
              <a:tr h="4015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药物</a:t>
                      </a: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疾病相关的基因组学信息 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33,405</a:t>
                      </a:r>
                      <a:r>
                        <a:rPr kumimoji="0" lang="es-E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kumimoji="0" lang="zh-CN" alt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相关基因 </a:t>
                      </a:r>
                      <a:endParaRPr kumimoji="0" lang="zh-CN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</a:tr>
              <a:tr h="4015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化学合成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26,661</a:t>
                      </a: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合成路线</a:t>
                      </a:r>
                      <a:endParaRPr kumimoji="0" lang="es-E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</a:tr>
              <a:tr h="4015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药理</a:t>
                      </a: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毒理试验数据 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1,627,574</a:t>
                      </a:r>
                      <a:r>
                        <a:rPr kumimoji="0" lang="zh-CN" alt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药理</a:t>
                      </a:r>
                      <a:r>
                        <a:rPr kumimoji="0" lang="es-E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kumimoji="0" lang="zh-CN" alt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毒理</a:t>
                      </a:r>
                      <a:endParaRPr kumimoji="0" lang="zh-CN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</a:tr>
              <a:tr h="4015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药代动力学</a:t>
                      </a: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药物代谢试验数据 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645,587</a:t>
                      </a:r>
                      <a:r>
                        <a:rPr kumimoji="0" lang="zh-CN" alt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药代</a:t>
                      </a:r>
                      <a:r>
                        <a:rPr kumimoji="0" lang="es-E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kumimoji="0" lang="zh-CN" alt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药</a:t>
                      </a: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动</a:t>
                      </a:r>
                      <a:r>
                        <a:rPr kumimoji="0" lang="zh-CN" alt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endParaRPr kumimoji="0" lang="zh-CN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</a:tr>
              <a:tr h="4015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疾病相关的综合性评述 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148</a:t>
                      </a: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疾病综述</a:t>
                      </a:r>
                      <a:endParaRPr kumimoji="0" lang="zh-CN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</a:tr>
              <a:tr h="4015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临床试验方案</a:t>
                      </a: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结果 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234,287</a:t>
                      </a:r>
                      <a:r>
                        <a:rPr kumimoji="0" lang="zh-CN" alt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临床试验</a:t>
                      </a:r>
                      <a:endParaRPr kumimoji="0" lang="zh-CN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</a:tr>
              <a:tr h="4015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研发单位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14,926</a:t>
                      </a: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家企业或研发机构</a:t>
                      </a:r>
                      <a:endParaRPr kumimoji="0" lang="zh-CN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</a:tr>
              <a:tr h="4015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文献期刊及会议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1,819,195</a:t>
                      </a: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个记录</a:t>
                      </a:r>
                      <a:endParaRPr kumimoji="0" lang="zh-CN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</a:tr>
              <a:tr h="4015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专利文献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270,600</a:t>
                      </a: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个专利家族</a:t>
                      </a:r>
                      <a:endParaRPr kumimoji="0" lang="zh-CN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</a:tr>
              <a:tr h="4015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实验模型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26,905</a:t>
                      </a: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实验模型</a:t>
                      </a:r>
                      <a:endParaRPr kumimoji="0" lang="zh-CN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92080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数据采集截至：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日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1412776"/>
            <a:ext cx="8640960" cy="496855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3" y="1655812"/>
            <a:ext cx="8970713" cy="4797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4464496" cy="147732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靶点报告：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）靶点通路图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）将靶点与在研适应症做关联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）将适应症下的在研药物做关联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）将该靶点在研的“后期”药物做关联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940" y="1035496"/>
            <a:ext cx="8933604" cy="6858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Integrity</a:t>
            </a:r>
            <a:r>
              <a:rPr lang="zh-CN" altLang="en-US" dirty="0" smtClean="0"/>
              <a:t>解决如下问题（实战操作）</a:t>
            </a:r>
            <a:endParaRPr lang="en-US" dirty="0" smtClean="0"/>
          </a:p>
          <a:p>
            <a:pPr lvl="1">
              <a:lnSpc>
                <a:spcPct val="140000"/>
              </a:lnSpc>
            </a:pP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信息情报</a:t>
            </a:r>
            <a:r>
              <a:rPr lang="zh-CN" altLang="en-US" b="1" dirty="0" smtClean="0">
                <a:solidFill>
                  <a:schemeClr val="bg1">
                    <a:lumMod val="85000"/>
                  </a:schemeClr>
                </a:solidFill>
              </a:rPr>
              <a:t>最前沿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（新闻，专利，会议，新分子实体，基因研究，临床试验快讯）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lnSpc>
                <a:spcPct val="140000"/>
              </a:lnSpc>
            </a:pPr>
            <a:r>
              <a:rPr lang="zh-CN" alt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如何深入研读一篇疾病综述？（多维度）</a:t>
            </a:r>
            <a:endParaRPr lang="en-US" altLang="zh-CN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40000"/>
              </a:lnSpc>
            </a:pPr>
            <a:r>
              <a:rPr lang="en-US" altLang="zh-CN" b="1" u="sng" dirty="0" smtClean="0">
                <a:solidFill>
                  <a:schemeClr val="bg1">
                    <a:lumMod val="85000"/>
                  </a:schemeClr>
                </a:solidFill>
              </a:rPr>
              <a:t>“</a:t>
            </a:r>
            <a:r>
              <a:rPr lang="zh-CN" altLang="en-US" b="1" u="sng" dirty="0" smtClean="0">
                <a:solidFill>
                  <a:schemeClr val="bg1">
                    <a:lumMod val="85000"/>
                  </a:schemeClr>
                </a:solidFill>
              </a:rPr>
              <a:t>药物检索”（多重检索条件限制，强大筛选功能）</a:t>
            </a:r>
            <a:endParaRPr lang="en-US" altLang="zh-CN" b="1" u="sng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lnSpc>
                <a:spcPct val="140000"/>
              </a:lnSpc>
            </a:pP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-----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比较药理学活性（</a:t>
            </a:r>
            <a:r>
              <a:rPr lang="en-US" altLang="zh-CN" b="1" dirty="0" smtClean="0">
                <a:solidFill>
                  <a:schemeClr val="bg1">
                    <a:lumMod val="85000"/>
                  </a:schemeClr>
                </a:solidFill>
              </a:rPr>
              <a:t>IC-50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等数据的排序和取平均值）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lnSpc>
                <a:spcPct val="140000"/>
              </a:lnSpc>
            </a:pP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------</a:t>
            </a:r>
            <a:r>
              <a:rPr lang="zh-CN" altLang="zh-CN" dirty="0" smtClean="0">
                <a:solidFill>
                  <a:schemeClr val="bg1">
                    <a:lumMod val="85000"/>
                  </a:schemeClr>
                </a:solidFill>
              </a:rPr>
              <a:t>设置专属</a:t>
            </a:r>
            <a:r>
              <a:rPr lang="en-US" altLang="zh-CN" b="1" dirty="0" smtClean="0">
                <a:solidFill>
                  <a:schemeClr val="bg1">
                    <a:lumMod val="85000"/>
                  </a:schemeClr>
                </a:solidFill>
              </a:rPr>
              <a:t>Email</a:t>
            </a:r>
            <a:r>
              <a:rPr lang="zh-CN" altLang="zh-CN" b="1" dirty="0" smtClean="0">
                <a:solidFill>
                  <a:schemeClr val="bg1">
                    <a:lumMod val="85000"/>
                  </a:schemeClr>
                </a:solidFill>
              </a:rPr>
              <a:t>跟踪</a:t>
            </a:r>
            <a:r>
              <a:rPr lang="zh-CN" altLang="zh-CN" dirty="0" smtClean="0">
                <a:solidFill>
                  <a:schemeClr val="bg1">
                    <a:lumMod val="85000"/>
                  </a:schemeClr>
                </a:solidFill>
              </a:rPr>
              <a:t>获取更新内容</a:t>
            </a:r>
            <a:endParaRPr lang="zh-CN" altLang="zh-CN" b="1" u="sng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lnSpc>
                <a:spcPct val="140000"/>
              </a:lnSpc>
            </a:pP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最新</a:t>
            </a:r>
            <a:r>
              <a:rPr lang="zh-CN" altLang="en-US" b="1" dirty="0" smtClean="0">
                <a:solidFill>
                  <a:schemeClr val="bg1">
                    <a:lumMod val="85000"/>
                  </a:schemeClr>
                </a:solidFill>
              </a:rPr>
              <a:t>靶标跟踪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及特定靶点研究进展剖析（关联在研药物给出评级；关联疾病适应症的分类整理）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lnSpc>
                <a:spcPct val="140000"/>
              </a:lnSpc>
            </a:pPr>
            <a:r>
              <a:rPr lang="zh-CN" altLang="en-US" b="1" u="sng" dirty="0" smtClean="0">
                <a:solidFill>
                  <a:srgbClr val="FF0000"/>
                </a:solidFill>
              </a:rPr>
              <a:t>结构式检索</a:t>
            </a:r>
            <a:endParaRPr lang="en-US" altLang="zh-CN" b="1" u="sng" dirty="0" smtClean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</a:pPr>
            <a:endParaRPr lang="en-US" altLang="zh-CN" sz="2000" dirty="0" smtClean="0"/>
          </a:p>
          <a:p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06413"/>
            <a:ext cx="7369175" cy="836612"/>
          </a:xfrm>
        </p:spPr>
        <p:txBody>
          <a:bodyPr/>
          <a:lstStyle/>
          <a:p>
            <a:r>
              <a:rPr lang="zh-CN" altLang="en-US" dirty="0" smtClean="0"/>
              <a:t>结构式检索：首先明确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个问题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484784"/>
            <a:ext cx="7272808" cy="147732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安装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JAVA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运行，根据数据库提示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可以画图，也可以导入现有结构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可以设置相似度来检索结构相似的化合物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除了基因组和靶点模块之外，其他模块都可以进行结构式检索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251" y="3063577"/>
            <a:ext cx="7096125" cy="353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444208" y="3429000"/>
            <a:ext cx="1800200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A884DB-ABE4-4864-A4EB-90F21AFFF3DF}" type="slidenum">
              <a:rPr lang="zh-CN" altLang="en-US"/>
              <a:pPr>
                <a:defRPr/>
              </a:pPr>
              <a:t>63</a:t>
            </a:fld>
            <a:endParaRPr lang="en-US" altLang="zh-CN"/>
          </a:p>
        </p:txBody>
      </p:sp>
      <p:sp>
        <p:nvSpPr>
          <p:cNvPr id="52229" name="Title 1"/>
          <p:cNvSpPr>
            <a:spLocks/>
          </p:cNvSpPr>
          <p:nvPr/>
        </p:nvSpPr>
        <p:spPr bwMode="auto">
          <a:xfrm>
            <a:off x="914400" y="0"/>
            <a:ext cx="73691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Integrity</a:t>
            </a:r>
            <a:r>
              <a:rPr lang="zh-CN" altLang="en-GB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结构式</a:t>
            </a:r>
            <a:r>
              <a:rPr lang="zh-CN" altLang="en-GB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检索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836712"/>
            <a:ext cx="72485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2771800" y="5661248"/>
            <a:ext cx="331236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19872" y="2420888"/>
            <a:ext cx="2160240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558633-2A9A-4630-9AC6-1D0B05DA59CD}" type="slidenum">
              <a:rPr lang="zh-CN" altLang="en-US"/>
              <a:pPr>
                <a:defRPr/>
              </a:pPr>
              <a:t>64</a:t>
            </a:fld>
            <a:endParaRPr lang="en-US" altLang="zh-CN"/>
          </a:p>
        </p:txBody>
      </p:sp>
      <p:pic>
        <p:nvPicPr>
          <p:cNvPr id="5325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7" y="0"/>
            <a:ext cx="7341117" cy="6848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324036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结构式检索指南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4179F9-25A2-497C-AA60-859B872F9D6B}" type="slidenum">
              <a:rPr lang="en-US" altLang="zh-CN" smtClean="0"/>
              <a:pPr>
                <a:defRPr/>
              </a:pPr>
              <a:t>65</a:t>
            </a:fld>
            <a:endParaRPr lang="en-US" altLang="zh-C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346776" cy="613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03648" y="1700808"/>
            <a:ext cx="4464496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结构式检索插件切换及下载指南</a:t>
            </a:r>
            <a:endParaRPr 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83568" y="116632"/>
            <a:ext cx="5760640" cy="3318123"/>
            <a:chOff x="683568" y="116632"/>
            <a:chExt cx="5760640" cy="3318123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0633" y="548680"/>
              <a:ext cx="5743575" cy="28860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683568" y="116632"/>
              <a:ext cx="3240360" cy="369332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zh-CN" altLang="en-US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导入电脑中保存的结构式</a:t>
              </a:r>
              <a:endParaRPr 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07704" y="1700808"/>
            <a:ext cx="7172325" cy="5038725"/>
            <a:chOff x="1907704" y="1700808"/>
            <a:chExt cx="7172325" cy="503872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1700808"/>
              <a:ext cx="7172325" cy="50387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915816" y="4221088"/>
              <a:ext cx="3240360" cy="369332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zh-CN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2. </a:t>
              </a:r>
              <a:r>
                <a:rPr lang="zh-CN" altLang="en-US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自己画结构</a:t>
              </a:r>
              <a:endParaRPr 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 smtClean="0"/>
              <a:t>结构式与其他条件同时限制检索</a:t>
            </a:r>
            <a:endParaRPr lang="en-US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68896"/>
            <a:ext cx="718185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259632" y="5589240"/>
            <a:ext cx="4824536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 smtClean="0"/>
              <a:t>检索到感兴趣的药物可以保存结构式到结构式检索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400925" cy="340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611560" y="2276872"/>
            <a:ext cx="4863083" cy="4229100"/>
            <a:chOff x="611560" y="2276872"/>
            <a:chExt cx="4863083" cy="42291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2276872"/>
              <a:ext cx="4791075" cy="42291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611560" y="3501008"/>
              <a:ext cx="4464496" cy="43204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 smtClean="0"/>
              <a:t>可以将系统里的结构式贴回画图板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493" y="1412776"/>
            <a:ext cx="7000875" cy="450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369175" cy="836613"/>
          </a:xfrm>
        </p:spPr>
        <p:txBody>
          <a:bodyPr/>
          <a:lstStyle/>
          <a:p>
            <a:r>
              <a:rPr lang="en-US" altLang="zh-CN" dirty="0" smtClean="0">
                <a:latin typeface="Arial" pitchFamily="34" charset="0"/>
              </a:rPr>
              <a:t>Thomson</a:t>
            </a:r>
            <a:r>
              <a:rPr lang="zh-CN" altLang="en-US" dirty="0" smtClean="0">
                <a:latin typeface="Arial" pitchFamily="34" charset="0"/>
              </a:rPr>
              <a:t> </a:t>
            </a:r>
            <a:r>
              <a:rPr lang="en-US" altLang="zh-CN" dirty="0" smtClean="0">
                <a:latin typeface="Arial" pitchFamily="34" charset="0"/>
              </a:rPr>
              <a:t>Reuters</a:t>
            </a:r>
            <a:r>
              <a:rPr lang="zh-CN" altLang="en-US" dirty="0" smtClean="0">
                <a:latin typeface="Arial" pitchFamily="34" charset="0"/>
              </a:rPr>
              <a:t> </a:t>
            </a:r>
            <a:r>
              <a:rPr lang="en-US" altLang="zh-CN" dirty="0" smtClean="0">
                <a:latin typeface="Arial" pitchFamily="34" charset="0"/>
              </a:rPr>
              <a:t>Integrity</a:t>
            </a:r>
            <a:r>
              <a:rPr lang="zh-CN" altLang="en-US" dirty="0" smtClean="0">
                <a:latin typeface="Arial" pitchFamily="34" charset="0"/>
              </a:rPr>
              <a:t>帮助您了解：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785786" y="1071546"/>
            <a:ext cx="7369175" cy="6248400"/>
          </a:xfrm>
        </p:spPr>
        <p:txBody>
          <a:bodyPr/>
          <a:lstStyle/>
          <a:p>
            <a:endParaRPr lang="en-US" altLang="zh-CN" b="1" dirty="0" smtClean="0"/>
          </a:p>
          <a:p>
            <a:r>
              <a:rPr lang="zh-CN" altLang="en-US" sz="2000" b="1" dirty="0" smtClean="0">
                <a:solidFill>
                  <a:schemeClr val="tx2"/>
                </a:solidFill>
                <a:cs typeface="Arial" pitchFamily="34" charset="0"/>
              </a:rPr>
              <a:t>监测国际最新研发动态</a:t>
            </a:r>
            <a:endParaRPr lang="en-US" altLang="zh-CN" sz="2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lvl="1"/>
            <a:r>
              <a:rPr lang="zh-CN" altLang="en-US" sz="1800" b="1" dirty="0" smtClean="0">
                <a:cs typeface="Arial" pitchFamily="34" charset="0"/>
              </a:rPr>
              <a:t>及时获取国际上的研发新闻</a:t>
            </a:r>
            <a:endParaRPr lang="en-US" altLang="zh-CN" sz="1800" b="1" dirty="0" smtClean="0">
              <a:cs typeface="Arial" pitchFamily="34" charset="0"/>
            </a:endParaRPr>
          </a:p>
          <a:p>
            <a:pPr lvl="1"/>
            <a:r>
              <a:rPr lang="zh-CN" altLang="en-US" sz="1800" b="1" dirty="0" smtClean="0"/>
              <a:t>跟踪早期药物研发产品管线</a:t>
            </a:r>
            <a:endParaRPr lang="en-US" altLang="zh-CN" sz="1800" b="1" dirty="0" smtClean="0"/>
          </a:p>
          <a:p>
            <a:pPr lvl="1"/>
            <a:r>
              <a:rPr lang="zh-CN" altLang="en-US" sz="1800" b="1" dirty="0" smtClean="0"/>
              <a:t>了解药物开发全貌和 靶标、合成等最新进展</a:t>
            </a:r>
            <a:endParaRPr lang="en-US" altLang="zh-CN" sz="1800" b="1" dirty="0" smtClean="0"/>
          </a:p>
          <a:p>
            <a:r>
              <a:rPr lang="zh-CN" altLang="en-US" sz="2000" b="1" dirty="0" smtClean="0">
                <a:solidFill>
                  <a:schemeClr val="tx2"/>
                </a:solidFill>
                <a:cs typeface="Arial" pitchFamily="34" charset="0"/>
              </a:rPr>
              <a:t>药理学实验数据比较</a:t>
            </a:r>
            <a:endParaRPr lang="en-US" altLang="zh-CN" sz="2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lvl="1"/>
            <a:r>
              <a:rPr lang="zh-CN" altLang="en-US" sz="1800" b="1" dirty="0" smtClean="0">
                <a:cs typeface="Arial" pitchFamily="34" charset="0"/>
              </a:rPr>
              <a:t>寻找具有某药理学特性的相关药物</a:t>
            </a:r>
            <a:endParaRPr lang="en-US" altLang="zh-CN" sz="1800" b="1" dirty="0" smtClean="0">
              <a:cs typeface="Arial" pitchFamily="34" charset="0"/>
            </a:endParaRPr>
          </a:p>
          <a:p>
            <a:pPr lvl="1"/>
            <a:r>
              <a:rPr lang="zh-CN" altLang="en-US" sz="1800" b="1" dirty="0" smtClean="0">
                <a:cs typeface="Arial" pitchFamily="34" charset="0"/>
              </a:rPr>
              <a:t>比较同一领域</a:t>
            </a:r>
            <a:r>
              <a:rPr lang="en-US" altLang="zh-CN" sz="1800" b="1" dirty="0" smtClean="0">
                <a:cs typeface="Arial" pitchFamily="34" charset="0"/>
              </a:rPr>
              <a:t>/</a:t>
            </a:r>
            <a:r>
              <a:rPr lang="zh-CN" altLang="en-US" sz="1800" b="1" dirty="0" smtClean="0">
                <a:cs typeface="Arial" pitchFamily="34" charset="0"/>
              </a:rPr>
              <a:t>类似结构等药物之间的药理学活性</a:t>
            </a:r>
            <a:endParaRPr lang="en-US" altLang="zh-CN" sz="1800" b="1" dirty="0" smtClean="0">
              <a:cs typeface="Arial" pitchFamily="34" charset="0"/>
            </a:endParaRPr>
          </a:p>
          <a:p>
            <a:r>
              <a:rPr lang="zh-CN" altLang="en-US" sz="2000" b="1" dirty="0" smtClean="0">
                <a:solidFill>
                  <a:schemeClr val="tx2"/>
                </a:solidFill>
                <a:cs typeface="Arial" pitchFamily="34" charset="0"/>
              </a:rPr>
              <a:t>靶标进展报告和通路图</a:t>
            </a:r>
            <a:endParaRPr lang="en-US" altLang="zh-CN" sz="2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lvl="1"/>
            <a:r>
              <a:rPr lang="zh-CN" altLang="en-US" sz="1800" b="1" dirty="0" smtClean="0">
                <a:cs typeface="Arial" pitchFamily="34" charset="0"/>
              </a:rPr>
              <a:t>了解某一靶标的研发进展、研究领域、作用机理等</a:t>
            </a:r>
            <a:endParaRPr lang="en-US" altLang="zh-CN" sz="1800" b="1" dirty="0" smtClean="0">
              <a:cs typeface="Arial" pitchFamily="34" charset="0"/>
            </a:endParaRPr>
          </a:p>
          <a:p>
            <a:pPr lvl="1"/>
            <a:r>
              <a:rPr lang="zh-CN" altLang="en-US" sz="1800" b="1" dirty="0" smtClean="0">
                <a:cs typeface="Arial" pitchFamily="34" charset="0"/>
              </a:rPr>
              <a:t>促进药物设计及基础机理的研究</a:t>
            </a:r>
            <a:endParaRPr lang="en-US" altLang="zh-CN" sz="1800" b="1" dirty="0" smtClean="0">
              <a:cs typeface="Arial" pitchFamily="34" charset="0"/>
            </a:endParaRPr>
          </a:p>
          <a:p>
            <a:r>
              <a:rPr lang="zh-CN" altLang="en-US" sz="2000" b="1" dirty="0" smtClean="0">
                <a:solidFill>
                  <a:schemeClr val="tx2"/>
                </a:solidFill>
                <a:cs typeface="Arial" pitchFamily="34" charset="0"/>
              </a:rPr>
              <a:t>疾病综述</a:t>
            </a:r>
            <a:endParaRPr lang="en-US" altLang="zh-CN" sz="2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lvl="1"/>
            <a:r>
              <a:rPr lang="zh-CN" altLang="en-US" sz="1800" b="1" dirty="0" smtClean="0">
                <a:cs typeface="Arial" pitchFamily="34" charset="0"/>
              </a:rPr>
              <a:t>了解疾病研发历史、重要靶标、主流药物、治疗方法等</a:t>
            </a:r>
            <a:endParaRPr lang="en-US" altLang="zh-CN" sz="1800" b="1" dirty="0" smtClean="0">
              <a:cs typeface="Arial" pitchFamily="34" charset="0"/>
            </a:endParaRPr>
          </a:p>
          <a:p>
            <a:pPr lvl="1"/>
            <a:r>
              <a:rPr lang="zh-CN" altLang="en-US" sz="1800" b="1" dirty="0" smtClean="0">
                <a:cs typeface="Arial" pitchFamily="34" charset="0"/>
              </a:rPr>
              <a:t>申请基金或课题时作为课题背景信息来源</a:t>
            </a:r>
            <a:endParaRPr lang="en-US" altLang="zh-CN" sz="1800" b="1" dirty="0" smtClean="0">
              <a:cs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ABD03C-464D-46C2-9583-B764CD2AC14A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9147"/>
          <a:stretch>
            <a:fillRect/>
          </a:stretch>
        </p:blipFill>
        <p:spPr bwMode="auto">
          <a:xfrm>
            <a:off x="6215074" y="1500174"/>
            <a:ext cx="2376264" cy="104059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grpSp>
        <p:nvGrpSpPr>
          <p:cNvPr id="2" name="组合 9"/>
          <p:cNvGrpSpPr/>
          <p:nvPr/>
        </p:nvGrpSpPr>
        <p:grpSpPr>
          <a:xfrm>
            <a:off x="6215074" y="2786058"/>
            <a:ext cx="2232248" cy="1401583"/>
            <a:chOff x="5196939" y="1412776"/>
            <a:chExt cx="1761340" cy="140158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96939" y="1412776"/>
              <a:ext cx="1422736" cy="93610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8144" y="1844824"/>
              <a:ext cx="1090135" cy="96953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</p:grpSp>
      <p:grpSp>
        <p:nvGrpSpPr>
          <p:cNvPr id="3" name="组合 12"/>
          <p:cNvGrpSpPr/>
          <p:nvPr/>
        </p:nvGrpSpPr>
        <p:grpSpPr>
          <a:xfrm>
            <a:off x="6572264" y="4619750"/>
            <a:ext cx="2232248" cy="2238250"/>
            <a:chOff x="6228184" y="4365104"/>
            <a:chExt cx="2232248" cy="2238250"/>
          </a:xfrm>
        </p:grpSpPr>
        <p:grpSp>
          <p:nvGrpSpPr>
            <p:cNvPr id="6" name="组合 10"/>
            <p:cNvGrpSpPr/>
            <p:nvPr/>
          </p:nvGrpSpPr>
          <p:grpSpPr>
            <a:xfrm>
              <a:off x="6228189" y="4365109"/>
              <a:ext cx="2232249" cy="2016226"/>
              <a:chOff x="6228184" y="4365104"/>
              <a:chExt cx="1703065" cy="1603049"/>
            </a:xfrm>
          </p:grpSpPr>
          <p:pic>
            <p:nvPicPr>
              <p:cNvPr id="12" name="Picture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876256" y="4509120"/>
                <a:ext cx="1054993" cy="1459033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4437112"/>
                <a:ext cx="937212" cy="1296144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228184" y="4365104"/>
                <a:ext cx="937212" cy="1296144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</p:pic>
        </p:grp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 r="5501" b="50283"/>
            <a:stretch>
              <a:fillRect/>
            </a:stretch>
          </p:blipFill>
          <p:spPr bwMode="auto">
            <a:xfrm>
              <a:off x="7020272" y="4869160"/>
              <a:ext cx="1224137" cy="1734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548680"/>
            <a:ext cx="8933604" cy="68580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Integrity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解决如下问题（实战操作）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1.Thomson Reuters Integrity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数据库</a:t>
            </a:r>
            <a:r>
              <a:rPr lang="zh-CN" altLang="en-US" b="1" dirty="0" smtClean="0">
                <a:solidFill>
                  <a:srgbClr val="FF0000"/>
                </a:solidFill>
              </a:rPr>
              <a:t>基本简介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2.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信息情报</a:t>
            </a:r>
            <a:r>
              <a:rPr lang="zh-CN" altLang="en-US" b="1" dirty="0" smtClean="0">
                <a:solidFill>
                  <a:srgbClr val="FF0000"/>
                </a:solidFill>
              </a:rPr>
              <a:t>最前沿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（新闻，专利，会议，新分子实体，基因研究，临床试验快讯）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如何深入研读</a:t>
            </a:r>
            <a:r>
              <a:rPr lang="zh-CN" altLang="en-US" b="1" dirty="0" smtClean="0">
                <a:solidFill>
                  <a:srgbClr val="FF0000"/>
                </a:solidFill>
              </a:rPr>
              <a:t>一篇疾病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综述？（多维度）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4.“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药物检索”（多重</a:t>
            </a:r>
            <a:r>
              <a:rPr lang="zh-CN" altLang="en-US" b="1" dirty="0" smtClean="0">
                <a:solidFill>
                  <a:srgbClr val="FF0000"/>
                </a:solidFill>
              </a:rPr>
              <a:t>检索条件限制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，强大</a:t>
            </a:r>
            <a:r>
              <a:rPr lang="zh-CN" altLang="en-US" dirty="0" smtClean="0">
                <a:solidFill>
                  <a:srgbClr val="FF0000"/>
                </a:solidFill>
              </a:rPr>
              <a:t>筛选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功能）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/>
              <a:t>      </a:t>
            </a: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4.1</a:t>
            </a:r>
            <a:r>
              <a:rPr lang="zh-CN" altLang="zh-CN" dirty="0" smtClean="0">
                <a:solidFill>
                  <a:schemeClr val="accent4">
                    <a:lumMod val="50000"/>
                  </a:schemeClr>
                </a:solidFill>
              </a:rPr>
              <a:t>设置专属</a:t>
            </a:r>
            <a:r>
              <a:rPr lang="en-US" altLang="zh-CN" b="1" dirty="0" smtClean="0">
                <a:solidFill>
                  <a:srgbClr val="FF0000"/>
                </a:solidFill>
              </a:rPr>
              <a:t>Email</a:t>
            </a:r>
            <a:r>
              <a:rPr lang="zh-CN" altLang="zh-CN" b="1" dirty="0" smtClean="0">
                <a:solidFill>
                  <a:srgbClr val="FF0000"/>
                </a:solidFill>
              </a:rPr>
              <a:t>跟踪</a:t>
            </a:r>
            <a:r>
              <a:rPr lang="zh-CN" altLang="zh-CN" dirty="0" smtClean="0">
                <a:solidFill>
                  <a:schemeClr val="accent4">
                    <a:lumMod val="50000"/>
                  </a:schemeClr>
                </a:solidFill>
              </a:rPr>
              <a:t>获取更新内容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      4.2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构效关系比较（</a:t>
            </a:r>
            <a:r>
              <a:rPr lang="en-US" altLang="zh-CN" b="1" dirty="0" smtClean="0">
                <a:solidFill>
                  <a:srgbClr val="FF0000"/>
                </a:solidFill>
              </a:rPr>
              <a:t>IC-50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等数据的排序和取平均值）</a:t>
            </a:r>
            <a:endParaRPr lang="zh-CN" altLang="zh-CN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5.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最新</a:t>
            </a:r>
            <a:r>
              <a:rPr lang="zh-CN" altLang="en-US" b="1" dirty="0" smtClean="0">
                <a:solidFill>
                  <a:srgbClr val="FF0000"/>
                </a:solidFill>
              </a:rPr>
              <a:t>靶标跟踪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及特定靶点研究进展剖析（关联在研药物给出评级；关联疾病适应症的分类整理）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6.</a:t>
            </a:r>
            <a:r>
              <a:rPr lang="zh-CN" altLang="en-US" b="1" dirty="0" smtClean="0">
                <a:solidFill>
                  <a:srgbClr val="FF0000"/>
                </a:solidFill>
              </a:rPr>
              <a:t>结构式检索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</a:pPr>
            <a:endParaRPr lang="en-US" altLang="zh-CN" sz="2000" dirty="0" smtClean="0"/>
          </a:p>
          <a:p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369175" cy="836612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</a:rPr>
              <a:t>更多免费资源</a:t>
            </a:r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424863" y="6394450"/>
            <a:ext cx="457200" cy="231775"/>
          </a:xfrm>
          <a:prstGeom prst="rect">
            <a:avLst/>
          </a:prstGeom>
          <a:noFill/>
        </p:spPr>
        <p:txBody>
          <a:bodyPr/>
          <a:lstStyle/>
          <a:p>
            <a:fld id="{8C6EDAE8-38A5-4662-9373-79F047BA6208}" type="slidenum">
              <a:rPr lang="en-US" altLang="zh-CN" smtClean="0"/>
              <a:pPr/>
              <a:t>71</a:t>
            </a:fld>
            <a:endParaRPr lang="en-US" altLang="zh-CN" smtClean="0"/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>
          <a:xfrm>
            <a:off x="917575" y="1525588"/>
            <a:ext cx="7369175" cy="760412"/>
          </a:xfrm>
        </p:spPr>
        <p:txBody>
          <a:bodyPr/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免费下载行业报告：</a:t>
            </a:r>
            <a:endParaRPr lang="en-US" altLang="zh-CN" b="1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en-US" altLang="zh-CN" sz="1500" b="1" dirty="0" smtClean="0">
                <a:latin typeface="Arial" pitchFamily="34" charset="0"/>
                <a:cs typeface="Arial" pitchFamily="34" charset="0"/>
                <a:hlinkClick r:id="rId2"/>
              </a:rPr>
              <a:t>http://ip-science.thomsonreuters.com.cn/freeresources/lifesciencesreport/</a:t>
            </a:r>
            <a:endParaRPr lang="en-US" altLang="zh-CN" sz="15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zh-CN" altLang="en-US" sz="1600" dirty="0"/>
          </a:p>
        </p:txBody>
      </p:sp>
      <p:sp>
        <p:nvSpPr>
          <p:cNvPr id="25" name="内容占位符 14"/>
          <p:cNvSpPr txBox="1">
            <a:spLocks/>
          </p:cNvSpPr>
          <p:nvPr/>
        </p:nvSpPr>
        <p:spPr bwMode="auto">
          <a:xfrm>
            <a:off x="917575" y="5410200"/>
            <a:ext cx="736917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数据库使用培训课程：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228600" lvl="0" indent="-228600" eaLnBrk="0" hangingPunct="0">
              <a:spcBef>
                <a:spcPct val="50000"/>
              </a:spcBef>
              <a:buClr>
                <a:schemeClr val="tx2"/>
              </a:buClr>
            </a:pPr>
            <a:r>
              <a:rPr lang="en-US" altLang="zh-CN" sz="1600" b="1" kern="0" dirty="0" smtClean="0">
                <a:ea typeface="+mn-ea"/>
                <a:cs typeface="Arial" pitchFamily="34" charset="0"/>
                <a:hlinkClick r:id="rId3"/>
              </a:rPr>
              <a:t>http://ip-science.thomsonreuters.com.cn/productraining/</a:t>
            </a:r>
            <a:endParaRPr lang="en-US" altLang="zh-CN" sz="1600" b="1" kern="0" dirty="0" smtClean="0">
              <a:ea typeface="+mn-ea"/>
              <a:cs typeface="Arial" pitchFamily="34" charset="0"/>
            </a:endParaRPr>
          </a:p>
          <a:p>
            <a:pPr marL="228600" lvl="0" indent="-228600" eaLnBrk="0" hangingPunct="0">
              <a:spcBef>
                <a:spcPct val="50000"/>
              </a:spcBef>
              <a:buClr>
                <a:schemeClr val="tx2"/>
              </a:buClr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nowledge Regular" pitchFamily="34" charset="0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362201"/>
            <a:ext cx="1140057" cy="1613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362201"/>
            <a:ext cx="1126321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362201"/>
            <a:ext cx="1126321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85800" y="40386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200" dirty="0" smtClean="0">
                <a:latin typeface="黑体" pitchFamily="2" charset="-122"/>
                <a:ea typeface="黑体" pitchFamily="2" charset="-122"/>
              </a:rPr>
              <a:t>仿制药发展动态</a:t>
            </a:r>
            <a:r>
              <a:rPr lang="en-US" altLang="zh-CN" sz="1200" dirty="0" smtClean="0">
                <a:latin typeface="黑体" pitchFamily="2" charset="-122"/>
                <a:ea typeface="黑体" pitchFamily="2" charset="-122"/>
              </a:rPr>
              <a:t>》</a:t>
            </a:r>
            <a:endParaRPr lang="zh-CN" altLang="en-US" sz="1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2200" y="4038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200" dirty="0" smtClean="0">
                <a:latin typeface="黑体" pitchFamily="2" charset="-122"/>
                <a:ea typeface="黑体" pitchFamily="2" charset="-122"/>
              </a:rPr>
              <a:t>药业新观察</a:t>
            </a:r>
            <a:r>
              <a:rPr lang="en-US" altLang="zh-CN" sz="1200" dirty="0" smtClean="0">
                <a:latin typeface="黑体" pitchFamily="2" charset="-122"/>
                <a:ea typeface="黑体" pitchFamily="2" charset="-122"/>
              </a:rPr>
              <a:t>》</a:t>
            </a:r>
            <a:endParaRPr lang="zh-CN" altLang="en-US" sz="1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6200" y="4038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200" dirty="0" smtClean="0">
                <a:latin typeface="黑体" pitchFamily="2" charset="-122"/>
                <a:ea typeface="黑体" pitchFamily="2" charset="-122"/>
              </a:rPr>
              <a:t>焦点</a:t>
            </a:r>
            <a:r>
              <a:rPr lang="en-US" altLang="zh-CN" sz="1200" dirty="0" smtClean="0">
                <a:latin typeface="黑体" pitchFamily="2" charset="-122"/>
                <a:ea typeface="黑体" pitchFamily="2" charset="-122"/>
              </a:rPr>
              <a:t>》</a:t>
            </a:r>
            <a:endParaRPr lang="zh-CN" altLang="en-US" sz="1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内容占位符 14"/>
          <p:cNvSpPr txBox="1">
            <a:spLocks/>
          </p:cNvSpPr>
          <p:nvPr/>
        </p:nvSpPr>
        <p:spPr bwMode="auto">
          <a:xfrm>
            <a:off x="917575" y="4495800"/>
            <a:ext cx="7369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关注“汤森路透生命科学官微”：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FF800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228600" lvl="0" indent="-228600" eaLnBrk="0" hangingPunct="0">
              <a:spcBef>
                <a:spcPct val="50000"/>
              </a:spcBef>
              <a:buClr>
                <a:schemeClr val="tx2"/>
              </a:buClr>
            </a:pPr>
            <a:r>
              <a:rPr lang="en-US" altLang="zh-CN" sz="1600" b="1" kern="0" dirty="0" smtClean="0">
                <a:ea typeface="+mn-ea"/>
                <a:cs typeface="Arial" pitchFamily="34" charset="0"/>
                <a:hlinkClick r:id="rId7"/>
              </a:rPr>
              <a:t>http://weibo.com/u/3204664833</a:t>
            </a:r>
            <a:r>
              <a:rPr lang="en-US" altLang="zh-CN" sz="1600" b="1" kern="0" dirty="0" smtClean="0">
                <a:ea typeface="+mn-ea"/>
                <a:cs typeface="Arial" pitchFamily="34" charset="0"/>
              </a:rPr>
              <a:t>   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或 搜索“</a:t>
            </a:r>
            <a:r>
              <a:rPr lang="zh-CN" altLang="en-US" sz="1600" b="1" dirty="0" smtClean="0">
                <a:latin typeface="黑体" pitchFamily="2" charset="-122"/>
                <a:ea typeface="黑体" pitchFamily="2" charset="-122"/>
                <a:hlinkClick r:id="rId7"/>
              </a:rPr>
              <a:t>汤森路透生命科学官微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”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074" name="Picture 2" descr="http://t2.baidu.com/it/u=32524788,2954367652&amp;fm=23&amp;gp=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4354286"/>
            <a:ext cx="1219200" cy="5225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64196"/>
            <a:ext cx="8172400" cy="836612"/>
          </a:xfrm>
        </p:spPr>
        <p:txBody>
          <a:bodyPr/>
          <a:lstStyle/>
          <a:p>
            <a:r>
              <a:rPr lang="zh-CN" altLang="en-US" dirty="0" smtClean="0"/>
              <a:t>每月药物快讯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en-US" altLang="zh-CN" sz="1800" dirty="0" smtClean="0">
                <a:hlinkClick r:id="rId2"/>
              </a:rPr>
              <a:t>http://science.thomsonreuters.com.cn/lscn/drug-news/201309.shtml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1340768"/>
            <a:ext cx="8604448" cy="489712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slideMaster_Logo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7239000" y="5562600"/>
            <a:ext cx="16446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072066" y="4144226"/>
            <a:ext cx="4191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dirty="0" smtClean="0">
                <a:latin typeface="+mn-lt"/>
                <a:ea typeface="黑体" pitchFamily="2" charset="-122"/>
                <a:hlinkClick r:id="rId4"/>
              </a:rPr>
              <a:t>李敬芝</a:t>
            </a:r>
            <a:r>
              <a:rPr lang="en-US" altLang="zh-CN" sz="2000" dirty="0" smtClean="0">
                <a:latin typeface="+mn-lt"/>
                <a:ea typeface="黑体" pitchFamily="2" charset="-122"/>
                <a:hlinkClick r:id="rId4"/>
              </a:rPr>
              <a:t>jingzhi.li</a:t>
            </a:r>
            <a:r>
              <a:rPr lang="en-US" altLang="zh-CN" sz="2000" b="0" dirty="0" smtClean="0">
                <a:latin typeface="+mn-lt"/>
                <a:ea typeface="黑体" pitchFamily="2" charset="-122"/>
                <a:hlinkClick r:id="rId4"/>
              </a:rPr>
              <a:t>@thomsonreuters.com</a:t>
            </a:r>
            <a:endParaRPr lang="en-US" altLang="zh-CN" sz="2000" b="0" dirty="0" smtClean="0">
              <a:latin typeface="+mn-lt"/>
              <a:ea typeface="黑体" pitchFamily="2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+mn-lt"/>
                <a:ea typeface="黑体" pitchFamily="2" charset="-122"/>
              </a:rPr>
              <a:t>021-61041667 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000" b="0" dirty="0" smtClean="0">
                <a:latin typeface="+mn-lt"/>
                <a:ea typeface="黑体" pitchFamily="2" charset="-122"/>
              </a:rPr>
              <a:t>汤森路透</a:t>
            </a:r>
            <a:endParaRPr lang="en-US" altLang="zh-CN" sz="2000" b="0" dirty="0">
              <a:latin typeface="+mn-lt"/>
              <a:ea typeface="黑体" pitchFamily="2" charset="-122"/>
            </a:endParaRPr>
          </a:p>
        </p:txBody>
      </p: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5572132" y="2214554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0" dirty="0">
                <a:solidFill>
                  <a:srgbClr val="FF9933"/>
                </a:solidFill>
                <a:latin typeface="黑体" pitchFamily="2" charset="-122"/>
                <a:ea typeface="黑体" pitchFamily="2" charset="-122"/>
              </a:rPr>
              <a:t>谢谢！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>
                <a:latin typeface="Arial" pitchFamily="34" charset="0"/>
              </a:rPr>
              <a:t>ts.support.china@thomsonreuters.com </a:t>
            </a:r>
            <a:endParaRPr lang="zh-CN" altLang="en-US" smtClean="0">
              <a:latin typeface="Arial" pitchFamily="34" charset="0"/>
            </a:endParaRPr>
          </a:p>
          <a:p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548680"/>
            <a:ext cx="8933604" cy="68580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Integrity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解决如下问题（实战操作）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1.Thomson Reuters Integrity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数据库</a:t>
            </a:r>
            <a:r>
              <a:rPr lang="zh-CN" altLang="en-US" b="1" dirty="0" smtClean="0">
                <a:solidFill>
                  <a:srgbClr val="FF0000"/>
                </a:solidFill>
              </a:rPr>
              <a:t>基本简介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</a:rPr>
              <a:t>2.</a:t>
            </a:r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</a:rPr>
              <a:t>信息情报</a:t>
            </a:r>
            <a:r>
              <a:rPr lang="zh-CN" altLang="en-US" b="1" dirty="0" smtClean="0">
                <a:solidFill>
                  <a:srgbClr val="FF0000"/>
                </a:solidFill>
              </a:rPr>
              <a:t>最前沿</a:t>
            </a:r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</a:rPr>
              <a:t>（新闻，专利，会议，新分子实体，基因研究，临床试验快讯）</a:t>
            </a:r>
            <a:endParaRPr lang="en-US" altLang="zh-CN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如何深入研读</a:t>
            </a:r>
            <a:r>
              <a:rPr lang="zh-CN" altLang="en-US" b="1" dirty="0" smtClean="0">
                <a:solidFill>
                  <a:srgbClr val="FF0000"/>
                </a:solidFill>
              </a:rPr>
              <a:t>一篇疾病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综述？（多维度）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4.“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药物检索”（多种</a:t>
            </a:r>
            <a:r>
              <a:rPr lang="zh-CN" altLang="en-US" b="1" dirty="0" smtClean="0">
                <a:solidFill>
                  <a:srgbClr val="FF0000"/>
                </a:solidFill>
              </a:rPr>
              <a:t>检索条件限制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，强大</a:t>
            </a:r>
            <a:r>
              <a:rPr lang="zh-CN" altLang="en-US" dirty="0" smtClean="0">
                <a:solidFill>
                  <a:srgbClr val="FF0000"/>
                </a:solidFill>
              </a:rPr>
              <a:t>筛选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功能）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/>
              <a:t>      </a:t>
            </a: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4.1</a:t>
            </a:r>
            <a:r>
              <a:rPr lang="zh-CN" altLang="zh-CN" dirty="0" smtClean="0">
                <a:solidFill>
                  <a:schemeClr val="accent4">
                    <a:lumMod val="50000"/>
                  </a:schemeClr>
                </a:solidFill>
              </a:rPr>
              <a:t>设置专属</a:t>
            </a:r>
            <a:r>
              <a:rPr lang="en-US" altLang="zh-CN" b="1" dirty="0" smtClean="0">
                <a:solidFill>
                  <a:srgbClr val="FF0000"/>
                </a:solidFill>
              </a:rPr>
              <a:t>Email</a:t>
            </a:r>
            <a:r>
              <a:rPr lang="zh-CN" altLang="zh-CN" b="1" dirty="0" smtClean="0">
                <a:solidFill>
                  <a:srgbClr val="FF0000"/>
                </a:solidFill>
              </a:rPr>
              <a:t>跟踪</a:t>
            </a:r>
            <a:r>
              <a:rPr lang="zh-CN" altLang="zh-CN" dirty="0" smtClean="0">
                <a:solidFill>
                  <a:schemeClr val="accent4">
                    <a:lumMod val="50000"/>
                  </a:schemeClr>
                </a:solidFill>
              </a:rPr>
              <a:t>获取更新内容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      4.2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构效关系比较（</a:t>
            </a:r>
            <a:r>
              <a:rPr lang="en-US" altLang="zh-CN" b="1" dirty="0" smtClean="0">
                <a:solidFill>
                  <a:srgbClr val="FF0000"/>
                </a:solidFill>
              </a:rPr>
              <a:t>IC-50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等数据的排序和取平均值）</a:t>
            </a:r>
            <a:endParaRPr lang="zh-CN" altLang="zh-CN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5.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最新</a:t>
            </a:r>
            <a:r>
              <a:rPr lang="zh-CN" altLang="en-US" b="1" dirty="0" smtClean="0">
                <a:solidFill>
                  <a:srgbClr val="FF0000"/>
                </a:solidFill>
              </a:rPr>
              <a:t>靶标跟踪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及特定靶点研究进展剖析（关联在研药物给出评级；关联疾病适应症的分类整理）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6.</a:t>
            </a:r>
            <a:r>
              <a:rPr lang="zh-CN" altLang="en-US" b="1" dirty="0" smtClean="0">
                <a:solidFill>
                  <a:srgbClr val="FF0000"/>
                </a:solidFill>
              </a:rPr>
              <a:t>结构式检索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</a:pPr>
            <a:endParaRPr lang="en-US" altLang="zh-CN" sz="2000" dirty="0" smtClean="0"/>
          </a:p>
          <a:p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火狐截图_2014-01-09T02-06-03.725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3999" cy="6192688"/>
          </a:xfrm>
          <a:prstGeom prst="rect">
            <a:avLst/>
          </a:prstGeom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99"/>
            <a:ext cx="8435975" cy="836613"/>
          </a:xfrm>
        </p:spPr>
        <p:txBody>
          <a:bodyPr/>
          <a:lstStyle/>
          <a:p>
            <a:pPr lvl="1">
              <a:lnSpc>
                <a:spcPct val="140000"/>
              </a:lnSpc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信息情报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最前沿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（新闻，专利，会议，新分子实体，基因研究，临床试验快讯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91680" y="2780928"/>
            <a:ext cx="3024336" cy="4077072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732240" y="2708920"/>
            <a:ext cx="1763688" cy="3672408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0.7|0.5"/>
</p:tagLst>
</file>

<file path=ppt/theme/theme1.xml><?xml version="1.0" encoding="utf-8"?>
<a:theme xmlns:a="http://schemas.openxmlformats.org/drawingml/2006/main" name="TEST_tr_present_080326_v1">
  <a:themeElements>
    <a:clrScheme name="TEST_tr_present_080326_v1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EST_tr_present_080326_v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ST_tr_present_080326_v1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_PPT_forApply">
  <a:themeElements>
    <a:clrScheme name="1_TR_PPT_forApply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1_TR_PPT_forApp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R_PPT_forApply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_PPT_forApply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_PPT_forApply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_PPT_forApply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_PPT_forApply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4B4B4B"/>
    </a:dk1>
    <a:lt1>
      <a:srgbClr val="FFFFFF"/>
    </a:lt1>
    <a:dk2>
      <a:srgbClr val="FF8000"/>
    </a:dk2>
    <a:lt2>
      <a:srgbClr val="766C62"/>
    </a:lt2>
    <a:accent1>
      <a:srgbClr val="FF8000"/>
    </a:accent1>
    <a:accent2>
      <a:srgbClr val="FF9100"/>
    </a:accent2>
    <a:accent3>
      <a:srgbClr val="FFFFFF"/>
    </a:accent3>
    <a:accent4>
      <a:srgbClr val="3F3F3F"/>
    </a:accent4>
    <a:accent5>
      <a:srgbClr val="FFC0AA"/>
    </a:accent5>
    <a:accent6>
      <a:srgbClr val="E78300"/>
    </a:accent6>
    <a:hlink>
      <a:srgbClr val="FFB400"/>
    </a:hlink>
    <a:folHlink>
      <a:srgbClr val="A096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19119</TotalTime>
  <Words>5039</Words>
  <Application>Microsoft Office PowerPoint</Application>
  <PresentationFormat>On-screen Show (4:3)</PresentationFormat>
  <Paragraphs>380</Paragraphs>
  <Slides>73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TEST_tr_present_080326_v1</vt:lpstr>
      <vt:lpstr>1_TR_PPT_forApply</vt:lpstr>
      <vt:lpstr>自定义设计方案</vt:lpstr>
      <vt:lpstr>     站在医药研发最前沿     ——Integrity数据库使用实例 </vt:lpstr>
      <vt:lpstr>Integrity.thomson-pharma.com</vt:lpstr>
      <vt:lpstr>请大家注册属于自己的账号，设置密码</vt:lpstr>
      <vt:lpstr>Slide 4</vt:lpstr>
      <vt:lpstr>Thomson Reuters Integrity 数据库</vt:lpstr>
      <vt:lpstr>Thomson Reuters Integrity 数据库主要内容</vt:lpstr>
      <vt:lpstr>Thomson Reuters Integrity帮助您了解：</vt:lpstr>
      <vt:lpstr>Slide 8</vt:lpstr>
      <vt:lpstr>信息情报最前沿（新闻，专利，会议，新分子实体，基因研究，临床试验快讯）</vt:lpstr>
      <vt:lpstr>信息情报最前沿（新闻，专利，会议部分）</vt:lpstr>
      <vt:lpstr>Slide 11</vt:lpstr>
      <vt:lpstr>信息情报最前沿（新闻，专利，会议部分）</vt:lpstr>
      <vt:lpstr>Slide 13</vt:lpstr>
      <vt:lpstr>Slide 14</vt:lpstr>
      <vt:lpstr>Slide 15</vt:lpstr>
      <vt:lpstr>信息情报最前沿（新闻，专利，会议部分）</vt:lpstr>
      <vt:lpstr>Meeting Team参加会议，相关信息收集</vt:lpstr>
      <vt:lpstr>信息情报最前沿（新闻，专利，会议，新分子实体，基因研究，临床试验快讯）</vt:lpstr>
      <vt:lpstr>新闻周刊：本周视点</vt:lpstr>
      <vt:lpstr>上周公布的具有生物活性的新分子实体</vt:lpstr>
      <vt:lpstr>Slide 21</vt:lpstr>
      <vt:lpstr>上周最热点的基因研究</vt:lpstr>
      <vt:lpstr>上周临床试验快讯，来自Clinicalgov.com</vt:lpstr>
      <vt:lpstr>Slide 24</vt:lpstr>
      <vt:lpstr>如何检索一篇特定疾病综述？</vt:lpstr>
      <vt:lpstr>“Disease Briefing”检索入口</vt:lpstr>
      <vt:lpstr>药物报告/靶点报告直接链接查看疾病综述</vt:lpstr>
      <vt:lpstr>      研读疾病综述：一篇疾病综述里面到底有什么？</vt:lpstr>
      <vt:lpstr>Slide 29</vt:lpstr>
      <vt:lpstr>Slide 30</vt:lpstr>
      <vt:lpstr>Slide 31</vt:lpstr>
      <vt:lpstr>Slide 32</vt:lpstr>
      <vt:lpstr>Slide 33</vt:lpstr>
      <vt:lpstr>一篇综述内容来自468篇文献</vt:lpstr>
      <vt:lpstr>Slide 35</vt:lpstr>
      <vt:lpstr>“药物检索”（多重检索条件限制，强大筛选功能）</vt:lpstr>
      <vt:lpstr>多种条件限制检索意味着，您可以从43万化合物中：</vt:lpstr>
      <vt:lpstr>举例：以thrombosis为适应症检索</vt:lpstr>
      <vt:lpstr>Slide 39</vt:lpstr>
      <vt:lpstr>过滤功能演示：研发阶段精炼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构效关系比较（结构与IC-50；取平均值）</vt:lpstr>
      <vt:lpstr>Slide 51</vt:lpstr>
      <vt:lpstr>Slide 52</vt:lpstr>
      <vt:lpstr>Slide 53</vt:lpstr>
      <vt:lpstr>Slide 54</vt:lpstr>
      <vt:lpstr>Slide 55</vt:lpstr>
      <vt:lpstr>Slide 56</vt:lpstr>
      <vt:lpstr> </vt:lpstr>
      <vt:lpstr>最新靶标跟踪</vt:lpstr>
      <vt:lpstr>Slide 59</vt:lpstr>
      <vt:lpstr>Slide 60</vt:lpstr>
      <vt:lpstr>Slide 61</vt:lpstr>
      <vt:lpstr>结构式检索：首先明确4个问题</vt:lpstr>
      <vt:lpstr>Slide 63</vt:lpstr>
      <vt:lpstr>Slide 64</vt:lpstr>
      <vt:lpstr>Slide 65</vt:lpstr>
      <vt:lpstr>Slide 66</vt:lpstr>
      <vt:lpstr>结构式与其他条件同时限制检索</vt:lpstr>
      <vt:lpstr>检索到感兴趣的药物可以保存结构式到结构式检索</vt:lpstr>
      <vt:lpstr>可以将系统里的结构式贴回画图板</vt:lpstr>
      <vt:lpstr>Slide 70</vt:lpstr>
      <vt:lpstr>更多免费资源</vt:lpstr>
      <vt:lpstr>每月药物快讯  http://science.thomsonreuters.com.cn/lscn/drug-news/201309.shtml 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Prous Integrity——助力药物研发</dc:title>
  <dc:creator>TS</dc:creator>
  <cp:lastModifiedBy>u0163042</cp:lastModifiedBy>
  <cp:revision>954</cp:revision>
  <dcterms:created xsi:type="dcterms:W3CDTF">2008-08-28T03:55:03Z</dcterms:created>
  <dcterms:modified xsi:type="dcterms:W3CDTF">2014-09-11T06:51:29Z</dcterms:modified>
</cp:coreProperties>
</file>